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399" r:id="rId6"/>
    <p:sldId id="259" r:id="rId7"/>
    <p:sldId id="368" r:id="rId8"/>
    <p:sldId id="367" r:id="rId9"/>
    <p:sldId id="366" r:id="rId10"/>
    <p:sldId id="369" r:id="rId11"/>
    <p:sldId id="271" r:id="rId12"/>
    <p:sldId id="360" r:id="rId13"/>
    <p:sldId id="273" r:id="rId14"/>
    <p:sldId id="370" r:id="rId15"/>
    <p:sldId id="274" r:id="rId16"/>
    <p:sldId id="272" r:id="rId17"/>
    <p:sldId id="374" r:id="rId18"/>
    <p:sldId id="276" r:id="rId19"/>
    <p:sldId id="275" r:id="rId20"/>
    <p:sldId id="382" r:id="rId21"/>
    <p:sldId id="277" r:id="rId22"/>
    <p:sldId id="278" r:id="rId23"/>
    <p:sldId id="400" r:id="rId24"/>
    <p:sldId id="401" r:id="rId25"/>
    <p:sldId id="260" r:id="rId26"/>
    <p:sldId id="364" r:id="rId27"/>
    <p:sldId id="365" r:id="rId28"/>
    <p:sldId id="371" r:id="rId29"/>
    <p:sldId id="372" r:id="rId30"/>
    <p:sldId id="261" r:id="rId31"/>
    <p:sldId id="361" r:id="rId32"/>
    <p:sldId id="362" r:id="rId33"/>
    <p:sldId id="375" r:id="rId34"/>
    <p:sldId id="383" r:id="rId35"/>
    <p:sldId id="363" r:id="rId36"/>
    <p:sldId id="291" r:id="rId37"/>
    <p:sldId id="306" r:id="rId38"/>
    <p:sldId id="307" r:id="rId39"/>
    <p:sldId id="373" r:id="rId40"/>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99"/>
    <a:srgbClr val="328E5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3CB91-56B2-4273-8639-3ECE81DC21AA}" v="3" dt="2023-01-14T13:11:16.8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164"/>
        <p:guide pos="1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Schuppert" userId="cf2e5fa7-3dc2-4999-a54e-48bf69e6beec" providerId="ADAL" clId="{5EBF72C2-11D7-4440-B4D5-889C7AD33711}"/>
    <pc:docChg chg="custSel addSld modSld">
      <pc:chgData name="Johan Schuppert" userId="cf2e5fa7-3dc2-4999-a54e-48bf69e6beec" providerId="ADAL" clId="{5EBF72C2-11D7-4440-B4D5-889C7AD33711}" dt="2022-01-14T13:25:30.372" v="280"/>
      <pc:docMkLst>
        <pc:docMk/>
      </pc:docMkLst>
      <pc:sldChg chg="addSp modSp add modAnim">
        <pc:chgData name="Johan Schuppert" userId="cf2e5fa7-3dc2-4999-a54e-48bf69e6beec" providerId="ADAL" clId="{5EBF72C2-11D7-4440-B4D5-889C7AD33711}" dt="2022-01-14T13:25:30.372" v="280"/>
        <pc:sldMkLst>
          <pc:docMk/>
          <pc:sldMk cId="1936344545" sldId="401"/>
        </pc:sldMkLst>
        <pc:spChg chg="mod">
          <ac:chgData name="Johan Schuppert" userId="cf2e5fa7-3dc2-4999-a54e-48bf69e6beec" providerId="ADAL" clId="{5EBF72C2-11D7-4440-B4D5-889C7AD33711}" dt="2022-01-14T13:19:44.233" v="22" actId="20577"/>
          <ac:spMkLst>
            <pc:docMk/>
            <pc:sldMk cId="1936344545" sldId="401"/>
            <ac:spMk id="2" creationId="{C3AF87E0-04B3-4CA9-80A2-ADD71B7F6EBE}"/>
          </ac:spMkLst>
        </pc:spChg>
        <pc:spChg chg="add mod">
          <ac:chgData name="Johan Schuppert" userId="cf2e5fa7-3dc2-4999-a54e-48bf69e6beec" providerId="ADAL" clId="{5EBF72C2-11D7-4440-B4D5-889C7AD33711}" dt="2022-01-14T13:21:39.976" v="24"/>
          <ac:spMkLst>
            <pc:docMk/>
            <pc:sldMk cId="1936344545" sldId="401"/>
            <ac:spMk id="3" creationId="{28F798BD-98AE-4AB0-B5A9-8C01E8A4E16A}"/>
          </ac:spMkLst>
        </pc:spChg>
        <pc:spChg chg="add mod">
          <ac:chgData name="Johan Schuppert" userId="cf2e5fa7-3dc2-4999-a54e-48bf69e6beec" providerId="ADAL" clId="{5EBF72C2-11D7-4440-B4D5-889C7AD33711}" dt="2022-01-14T13:25:03.584" v="278" actId="255"/>
          <ac:spMkLst>
            <pc:docMk/>
            <pc:sldMk cId="1936344545" sldId="401"/>
            <ac:spMk id="4" creationId="{2FFBC244-8B86-416C-BDC5-AB79FF3DCEA6}"/>
          </ac:spMkLst>
        </pc:spChg>
      </pc:sldChg>
    </pc:docChg>
  </pc:docChgLst>
  <pc:docChgLst>
    <pc:chgData name="Johan Schuppert" userId="cf2e5fa7-3dc2-4999-a54e-48bf69e6beec" providerId="ADAL" clId="{E1E3CB91-56B2-4273-8639-3ECE81DC21AA}"/>
    <pc:docChg chg="custSel delSld modSld">
      <pc:chgData name="Johan Schuppert" userId="cf2e5fa7-3dc2-4999-a54e-48bf69e6beec" providerId="ADAL" clId="{E1E3CB91-56B2-4273-8639-3ECE81DC21AA}" dt="2023-01-14T14:00:23.217" v="144" actId="2696"/>
      <pc:docMkLst>
        <pc:docMk/>
      </pc:docMkLst>
      <pc:sldChg chg="modSp mod">
        <pc:chgData name="Johan Schuppert" userId="cf2e5fa7-3dc2-4999-a54e-48bf69e6beec" providerId="ADAL" clId="{E1E3CB91-56B2-4273-8639-3ECE81DC21AA}" dt="2023-01-14T13:05:44.634" v="101" actId="20577"/>
        <pc:sldMkLst>
          <pc:docMk/>
          <pc:sldMk cId="0" sldId="271"/>
        </pc:sldMkLst>
        <pc:spChg chg="mod">
          <ac:chgData name="Johan Schuppert" userId="cf2e5fa7-3dc2-4999-a54e-48bf69e6beec" providerId="ADAL" clId="{E1E3CB91-56B2-4273-8639-3ECE81DC21AA}" dt="2023-01-14T13:05:44.634" v="101" actId="20577"/>
          <ac:spMkLst>
            <pc:docMk/>
            <pc:sldMk cId="0" sldId="271"/>
            <ac:spMk id="3" creationId="{00000000-0000-0000-0000-000000000000}"/>
          </ac:spMkLst>
        </pc:spChg>
      </pc:sldChg>
      <pc:sldChg chg="modSp mod">
        <pc:chgData name="Johan Schuppert" userId="cf2e5fa7-3dc2-4999-a54e-48bf69e6beec" providerId="ADAL" clId="{E1E3CB91-56B2-4273-8639-3ECE81DC21AA}" dt="2023-01-14T13:07:37.403" v="141" actId="20577"/>
        <pc:sldMkLst>
          <pc:docMk/>
          <pc:sldMk cId="0" sldId="277"/>
        </pc:sldMkLst>
        <pc:spChg chg="mod">
          <ac:chgData name="Johan Schuppert" userId="cf2e5fa7-3dc2-4999-a54e-48bf69e6beec" providerId="ADAL" clId="{E1E3CB91-56B2-4273-8639-3ECE81DC21AA}" dt="2023-01-14T13:07:37.403" v="141" actId="20577"/>
          <ac:spMkLst>
            <pc:docMk/>
            <pc:sldMk cId="0" sldId="277"/>
            <ac:spMk id="3" creationId="{00000000-0000-0000-0000-000000000000}"/>
          </ac:spMkLst>
        </pc:spChg>
      </pc:sldChg>
      <pc:sldChg chg="del">
        <pc:chgData name="Johan Schuppert" userId="cf2e5fa7-3dc2-4999-a54e-48bf69e6beec" providerId="ADAL" clId="{E1E3CB91-56B2-4273-8639-3ECE81DC21AA}" dt="2023-01-14T13:59:53.730" v="142" actId="2696"/>
        <pc:sldMkLst>
          <pc:docMk/>
          <pc:sldMk cId="1100057646" sldId="376"/>
        </pc:sldMkLst>
      </pc:sldChg>
      <pc:sldChg chg="del">
        <pc:chgData name="Johan Schuppert" userId="cf2e5fa7-3dc2-4999-a54e-48bf69e6beec" providerId="ADAL" clId="{E1E3CB91-56B2-4273-8639-3ECE81DC21AA}" dt="2023-01-14T13:59:53.730" v="142" actId="2696"/>
        <pc:sldMkLst>
          <pc:docMk/>
          <pc:sldMk cId="4258388445" sldId="377"/>
        </pc:sldMkLst>
      </pc:sldChg>
      <pc:sldChg chg="del">
        <pc:chgData name="Johan Schuppert" userId="cf2e5fa7-3dc2-4999-a54e-48bf69e6beec" providerId="ADAL" clId="{E1E3CB91-56B2-4273-8639-3ECE81DC21AA}" dt="2023-01-14T14:00:05.706" v="143" actId="2696"/>
        <pc:sldMkLst>
          <pc:docMk/>
          <pc:sldMk cId="92877900" sldId="378"/>
        </pc:sldMkLst>
      </pc:sldChg>
      <pc:sldChg chg="del">
        <pc:chgData name="Johan Schuppert" userId="cf2e5fa7-3dc2-4999-a54e-48bf69e6beec" providerId="ADAL" clId="{E1E3CB91-56B2-4273-8639-3ECE81DC21AA}" dt="2023-01-14T14:00:05.706" v="143" actId="2696"/>
        <pc:sldMkLst>
          <pc:docMk/>
          <pc:sldMk cId="2673347711" sldId="379"/>
        </pc:sldMkLst>
      </pc:sldChg>
      <pc:sldChg chg="del">
        <pc:chgData name="Johan Schuppert" userId="cf2e5fa7-3dc2-4999-a54e-48bf69e6beec" providerId="ADAL" clId="{E1E3CB91-56B2-4273-8639-3ECE81DC21AA}" dt="2023-01-14T14:00:23.217" v="144" actId="2696"/>
        <pc:sldMkLst>
          <pc:docMk/>
          <pc:sldMk cId="755352611" sldId="380"/>
        </pc:sldMkLst>
      </pc:sldChg>
      <pc:sldChg chg="del">
        <pc:chgData name="Johan Schuppert" userId="cf2e5fa7-3dc2-4999-a54e-48bf69e6beec" providerId="ADAL" clId="{E1E3CB91-56B2-4273-8639-3ECE81DC21AA}" dt="2023-01-14T14:00:23.217" v="144" actId="2696"/>
        <pc:sldMkLst>
          <pc:docMk/>
          <pc:sldMk cId="400628043" sldId="381"/>
        </pc:sldMkLst>
      </pc:sldChg>
      <pc:sldChg chg="del">
        <pc:chgData name="Johan Schuppert" userId="cf2e5fa7-3dc2-4999-a54e-48bf69e6beec" providerId="ADAL" clId="{E1E3CB91-56B2-4273-8639-3ECE81DC21AA}" dt="2023-01-14T13:01:29.583" v="0" actId="2696"/>
        <pc:sldMkLst>
          <pc:docMk/>
          <pc:sldMk cId="0" sldId="398"/>
        </pc:sldMkLst>
      </pc:sldChg>
      <pc:sldChg chg="del">
        <pc:chgData name="Johan Schuppert" userId="cf2e5fa7-3dc2-4999-a54e-48bf69e6beec" providerId="ADAL" clId="{E1E3CB91-56B2-4273-8639-3ECE81DC21AA}" dt="2023-01-14T13:59:53.730" v="142" actId="2696"/>
        <pc:sldMkLst>
          <pc:docMk/>
          <pc:sldMk cId="2098479269" sldId="402"/>
        </pc:sldMkLst>
      </pc:sldChg>
      <pc:sldChg chg="del">
        <pc:chgData name="Johan Schuppert" userId="cf2e5fa7-3dc2-4999-a54e-48bf69e6beec" providerId="ADAL" clId="{E1E3CB91-56B2-4273-8639-3ECE81DC21AA}" dt="2023-01-14T14:00:05.706" v="143" actId="2696"/>
        <pc:sldMkLst>
          <pc:docMk/>
          <pc:sldMk cId="1167675932" sldId="403"/>
        </pc:sldMkLst>
      </pc:sldChg>
    </pc:docChg>
  </pc:docChgLst>
  <pc:docChgLst>
    <pc:chgData name="Johan Schuppert" userId="cf2e5fa7-3dc2-4999-a54e-48bf69e6beec" providerId="ADAL" clId="{DD0DFB9D-457D-439F-B395-25BA0569B07C}"/>
    <pc:docChg chg="addSld modSld">
      <pc:chgData name="Johan Schuppert" userId="cf2e5fa7-3dc2-4999-a54e-48bf69e6beec" providerId="ADAL" clId="{DD0DFB9D-457D-439F-B395-25BA0569B07C}" dt="2021-12-03T08:20:01.515" v="32" actId="20577"/>
      <pc:docMkLst>
        <pc:docMk/>
      </pc:docMkLst>
      <pc:sldChg chg="addSp modSp add">
        <pc:chgData name="Johan Schuppert" userId="cf2e5fa7-3dc2-4999-a54e-48bf69e6beec" providerId="ADAL" clId="{DD0DFB9D-457D-439F-B395-25BA0569B07C}" dt="2021-12-03T08:20:01.515" v="32" actId="20577"/>
        <pc:sldMkLst>
          <pc:docMk/>
          <pc:sldMk cId="1651935022" sldId="400"/>
        </pc:sldMkLst>
        <pc:spChg chg="mod">
          <ac:chgData name="Johan Schuppert" userId="cf2e5fa7-3dc2-4999-a54e-48bf69e6beec" providerId="ADAL" clId="{DD0DFB9D-457D-439F-B395-25BA0569B07C}" dt="2021-12-03T08:20:01.515" v="32" actId="20577"/>
          <ac:spMkLst>
            <pc:docMk/>
            <pc:sldMk cId="1651935022" sldId="400"/>
            <ac:spMk id="2" creationId="{1EB45393-730A-4E7F-852F-094C76840C13}"/>
          </ac:spMkLst>
        </pc:spChg>
        <pc:picChg chg="add mod modCrop">
          <ac:chgData name="Johan Schuppert" userId="cf2e5fa7-3dc2-4999-a54e-48bf69e6beec" providerId="ADAL" clId="{DD0DFB9D-457D-439F-B395-25BA0569B07C}" dt="2021-12-03T08:19:42.901" v="6" actId="1076"/>
          <ac:picMkLst>
            <pc:docMk/>
            <pc:sldMk cId="1651935022" sldId="400"/>
            <ac:picMk id="4" creationId="{44C8CA72-C56A-4427-A127-8E0EEF2147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D22090A-2CAC-44DB-BDF9-18C183EE3969}" type="datetimeFigureOut">
              <a:rPr lang="nl-NL" smtClean="0"/>
              <a:t>14-1-2023</a:t>
            </a:fld>
            <a:endParaRPr lang="nl-NL"/>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9EEDCF-E78D-457D-88E4-2E1453856717}" type="slidenum">
              <a:rPr lang="nl-NL" smtClean="0"/>
              <a:t>‹nr.›</a:t>
            </a:fld>
            <a:endParaRPr lang="nl-NL"/>
          </a:p>
        </p:txBody>
      </p:sp>
    </p:spTree>
    <p:extLst>
      <p:ext uri="{BB962C8B-B14F-4D97-AF65-F5344CB8AC3E}">
        <p14:creationId xmlns:p14="http://schemas.microsoft.com/office/powerpoint/2010/main" val="117210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52F5A76-11BF-4FCE-B700-2B0675237A3B}" type="datetimeFigureOut">
              <a:rPr lang="nl-NL" smtClean="0"/>
              <a:pPr/>
              <a:t>14-1-2023</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573D1D21-D301-4A59-8E60-492FF4FA46A2}" type="slidenum">
              <a:rPr lang="nl-NL" smtClean="0"/>
              <a:pPr/>
              <a:t>‹nr.›</a:t>
            </a:fld>
            <a:endParaRPr lang="nl-NL"/>
          </a:p>
        </p:txBody>
      </p:sp>
    </p:spTree>
    <p:extLst>
      <p:ext uri="{BB962C8B-B14F-4D97-AF65-F5344CB8AC3E}">
        <p14:creationId xmlns:p14="http://schemas.microsoft.com/office/powerpoint/2010/main" val="93617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D1D21-D301-4A59-8E60-492FF4FA46A2}"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94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FAFF14-2C2C-47FF-A42D-63D2C3955C01}" type="slidenum">
              <a:rPr lang="nl-NL" altLang="nl-NL" smtClean="0"/>
              <a:pPr>
                <a:spcBef>
                  <a:spcPct val="0"/>
                </a:spcBef>
              </a:pPr>
              <a:t>9</a:t>
            </a:fld>
            <a:endParaRPr lang="nl-NL" altLang="nl-NL"/>
          </a:p>
        </p:txBody>
      </p:sp>
      <p:sp>
        <p:nvSpPr>
          <p:cNvPr id="48131" name="Rectangle 2"/>
          <p:cNvSpPr>
            <a:spLocks noGrp="1" noRot="1" noChangeAspect="1" noChangeArrowheads="1" noTextEdit="1"/>
          </p:cNvSpPr>
          <p:nvPr>
            <p:ph type="sldImg"/>
          </p:nvPr>
        </p:nvSpPr>
        <p:spPr>
          <a:xfrm>
            <a:off x="1147763" y="673100"/>
            <a:ext cx="4564062" cy="3422650"/>
          </a:xfrm>
          <a:ln/>
        </p:spPr>
      </p:sp>
      <p:sp>
        <p:nvSpPr>
          <p:cNvPr id="48132" name="Rectangle 3"/>
          <p:cNvSpPr>
            <a:spLocks noGrp="1" noChangeArrowheads="1"/>
          </p:cNvSpPr>
          <p:nvPr>
            <p:ph type="body" idx="1"/>
          </p:nvPr>
        </p:nvSpPr>
        <p:spPr>
          <a:xfrm>
            <a:off x="923925" y="4340225"/>
            <a:ext cx="5010150" cy="4097338"/>
          </a:xfrm>
          <a:noFill/>
        </p:spPr>
        <p:txBody>
          <a:bodyPr/>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98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nl-NL">
                <a:ea typeface="ＭＳ Ｐゴシック" pitchFamily="34" charset="-128"/>
              </a:rPr>
              <a:t>Basisveiligheid VCA</a:t>
            </a:r>
          </a:p>
        </p:txBody>
      </p:sp>
      <p:sp>
        <p:nvSpPr>
          <p:cNvPr id="168963" name="Rectangle 6"/>
          <p:cNvSpPr>
            <a:spLocks noGrp="1" noChangeArrowheads="1"/>
          </p:cNvSpPr>
          <p:nvPr>
            <p:ph type="ftr" sz="quarter" idx="4"/>
          </p:nvPr>
        </p:nvSpPr>
        <p:spPr>
          <a:noFill/>
        </p:spPr>
        <p:txBody>
          <a:bodyPr/>
          <a:lstStyle/>
          <a:p>
            <a:r>
              <a:rPr lang="nl-NL">
                <a:ea typeface="ＭＳ Ｐゴシック" pitchFamily="34" charset="-128"/>
              </a:rPr>
              <a:t>6652_705</a:t>
            </a:r>
          </a:p>
        </p:txBody>
      </p:sp>
      <p:sp>
        <p:nvSpPr>
          <p:cNvPr id="168964" name="Rectangle 7"/>
          <p:cNvSpPr>
            <a:spLocks noGrp="1" noChangeArrowheads="1"/>
          </p:cNvSpPr>
          <p:nvPr>
            <p:ph type="sldNum" sz="quarter" idx="5"/>
          </p:nvPr>
        </p:nvSpPr>
        <p:spPr>
          <a:noFill/>
        </p:spPr>
        <p:txBody>
          <a:bodyPr/>
          <a:lstStyle/>
          <a:p>
            <a:fld id="{CD04EA65-125D-4600-AC1A-1017B8578A9A}" type="slidenum">
              <a:rPr lang="nl-NL" smtClean="0">
                <a:latin typeface="Arial" charset="0"/>
              </a:rPr>
              <a:pPr/>
              <a:t>15</a:t>
            </a:fld>
            <a:endParaRPr lang="nl-NL">
              <a:latin typeface="Arial" charset="0"/>
            </a:endParaRPr>
          </a:p>
        </p:txBody>
      </p:sp>
      <p:sp>
        <p:nvSpPr>
          <p:cNvPr id="168965" name="Rectangle 2"/>
          <p:cNvSpPr>
            <a:spLocks noGrp="1" noRot="1" noChangeAspect="1" noChangeArrowheads="1" noTextEdit="1"/>
          </p:cNvSpPr>
          <p:nvPr>
            <p:ph type="sldImg"/>
          </p:nvPr>
        </p:nvSpPr>
        <p:spPr>
          <a:ln/>
        </p:spPr>
      </p:sp>
      <p:sp>
        <p:nvSpPr>
          <p:cNvPr id="16896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321465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1934A8-42BA-4B8B-BFAE-AFBAC8350034}" type="slidenum">
              <a:rPr lang="nl-NL" altLang="nl-NL" smtClean="0"/>
              <a:pPr>
                <a:spcBef>
                  <a:spcPct val="0"/>
                </a:spcBef>
              </a:pPr>
              <a:t>23</a:t>
            </a:fld>
            <a:endParaRPr lang="nl-NL" altLang="nl-NL"/>
          </a:p>
        </p:txBody>
      </p:sp>
      <p:sp>
        <p:nvSpPr>
          <p:cNvPr id="94211" name="Rectangle 2"/>
          <p:cNvSpPr>
            <a:spLocks noGrp="1" noRot="1" noChangeAspect="1" noChangeArrowheads="1" noTextEdit="1"/>
          </p:cNvSpPr>
          <p:nvPr>
            <p:ph type="sldImg"/>
          </p:nvPr>
        </p:nvSpPr>
        <p:spPr>
          <a:xfrm>
            <a:off x="1147763" y="673100"/>
            <a:ext cx="4564062" cy="3422650"/>
          </a:xfrm>
          <a:ln/>
        </p:spPr>
      </p:sp>
      <p:sp>
        <p:nvSpPr>
          <p:cNvPr id="94212" name="Rectangle 3"/>
          <p:cNvSpPr>
            <a:spLocks noGrp="1" noChangeArrowheads="1"/>
          </p:cNvSpPr>
          <p:nvPr>
            <p:ph type="body" idx="1"/>
          </p:nvPr>
        </p:nvSpPr>
        <p:spPr>
          <a:xfrm>
            <a:off x="923925" y="4340225"/>
            <a:ext cx="5010150" cy="4097338"/>
          </a:xfrm>
          <a:noFill/>
        </p:spPr>
        <p:txBody>
          <a:bodyPr/>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34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04A6ED-AF00-44E2-B94C-AD3019C0B6CE}" type="slidenum">
              <a:rPr lang="nl-NL" altLang="nl-NL" smtClean="0"/>
              <a:pPr>
                <a:spcBef>
                  <a:spcPct val="0"/>
                </a:spcBef>
              </a:pPr>
              <a:t>24</a:t>
            </a:fld>
            <a:endParaRPr lang="nl-NL" altLang="nl-NL"/>
          </a:p>
        </p:txBody>
      </p:sp>
      <p:sp>
        <p:nvSpPr>
          <p:cNvPr id="96259" name="Rectangle 2"/>
          <p:cNvSpPr>
            <a:spLocks noGrp="1" noRot="1" noChangeAspect="1" noChangeArrowheads="1" noTextEdit="1"/>
          </p:cNvSpPr>
          <p:nvPr>
            <p:ph type="sldImg"/>
          </p:nvPr>
        </p:nvSpPr>
        <p:spPr>
          <a:xfrm>
            <a:off x="1147763" y="673100"/>
            <a:ext cx="4564062" cy="3422650"/>
          </a:xfrm>
          <a:ln/>
        </p:spPr>
      </p:sp>
      <p:sp>
        <p:nvSpPr>
          <p:cNvPr id="96260" name="Rectangle 3"/>
          <p:cNvSpPr>
            <a:spLocks noGrp="1" noChangeArrowheads="1"/>
          </p:cNvSpPr>
          <p:nvPr>
            <p:ph type="body" idx="1"/>
          </p:nvPr>
        </p:nvSpPr>
        <p:spPr>
          <a:xfrm>
            <a:off x="923925" y="4340225"/>
            <a:ext cx="5010150" cy="4097338"/>
          </a:xfrm>
          <a:noFill/>
        </p:spPr>
        <p:txBody>
          <a:bodyPr/>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34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8DE47A-77C1-4564-BA5A-A51C57EE3232}" type="slidenum">
              <a:rPr lang="nl-NL" altLang="nl-NL" smtClean="0"/>
              <a:pPr>
                <a:spcBef>
                  <a:spcPct val="0"/>
                </a:spcBef>
              </a:pPr>
              <a:t>26</a:t>
            </a:fld>
            <a:endParaRPr lang="nl-NL" altLang="nl-NL"/>
          </a:p>
        </p:txBody>
      </p:sp>
      <p:sp>
        <p:nvSpPr>
          <p:cNvPr id="92163" name="Rectangle 2"/>
          <p:cNvSpPr txBox="1">
            <a:spLocks noGrp="1" noChangeArrowheads="1"/>
          </p:cNvSpPr>
          <p:nvPr/>
        </p:nvSpPr>
        <p:spPr bwMode="auto">
          <a:xfrm>
            <a:off x="0" y="0"/>
            <a:ext cx="2967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06" tIns="37854" rIns="75706" bIns="37854"/>
          <a:lstStyle>
            <a:lvl1pPr defTabSz="755650">
              <a:spcBef>
                <a:spcPct val="30000"/>
              </a:spcBef>
              <a:defRPr sz="1200">
                <a:solidFill>
                  <a:schemeClr val="tx1"/>
                </a:solidFill>
                <a:latin typeface="Arial" panose="020B0604020202020204" pitchFamily="34" charset="0"/>
                <a:cs typeface="Arial" panose="020B0604020202020204" pitchFamily="34" charset="0"/>
              </a:defRPr>
            </a:lvl1pPr>
            <a:lvl2pPr marL="685800" indent="-263525" defTabSz="755650">
              <a:spcBef>
                <a:spcPct val="30000"/>
              </a:spcBef>
              <a:defRPr sz="1200">
                <a:solidFill>
                  <a:schemeClr val="tx1"/>
                </a:solidFill>
                <a:latin typeface="Arial" panose="020B0604020202020204" pitchFamily="34" charset="0"/>
                <a:cs typeface="Arial" panose="020B0604020202020204" pitchFamily="34" charset="0"/>
              </a:defRPr>
            </a:lvl2pPr>
            <a:lvl3pPr marL="1055688" indent="-211138" defTabSz="755650">
              <a:spcBef>
                <a:spcPct val="30000"/>
              </a:spcBef>
              <a:defRPr sz="1200">
                <a:solidFill>
                  <a:schemeClr val="tx1"/>
                </a:solidFill>
                <a:latin typeface="Arial" panose="020B0604020202020204" pitchFamily="34" charset="0"/>
                <a:cs typeface="Arial" panose="020B0604020202020204" pitchFamily="34" charset="0"/>
              </a:defRPr>
            </a:lvl3pPr>
            <a:lvl4pPr marL="1476375" indent="-209550" defTabSz="755650">
              <a:spcBef>
                <a:spcPct val="30000"/>
              </a:spcBef>
              <a:defRPr sz="1200">
                <a:solidFill>
                  <a:schemeClr val="tx1"/>
                </a:solidFill>
                <a:latin typeface="Arial" panose="020B0604020202020204" pitchFamily="34" charset="0"/>
                <a:cs typeface="Arial" panose="020B0604020202020204" pitchFamily="34" charset="0"/>
              </a:defRPr>
            </a:lvl4pPr>
            <a:lvl5pPr marL="1898650" indent="-211138" defTabSz="755650">
              <a:spcBef>
                <a:spcPct val="30000"/>
              </a:spcBef>
              <a:defRPr sz="1200">
                <a:solidFill>
                  <a:schemeClr val="tx1"/>
                </a:solidFill>
                <a:latin typeface="Arial" panose="020B0604020202020204" pitchFamily="34" charset="0"/>
                <a:cs typeface="Arial" panose="020B0604020202020204" pitchFamily="34" charset="0"/>
              </a:defRPr>
            </a:lvl5pPr>
            <a:lvl6pPr marL="23558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130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2702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274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nl-NL" altLang="nl-NL" sz="700"/>
              <a:t>Basisveiligheid VCA</a:t>
            </a:r>
          </a:p>
        </p:txBody>
      </p:sp>
      <p:sp>
        <p:nvSpPr>
          <p:cNvPr id="92164" name="Rectangle 6"/>
          <p:cNvSpPr txBox="1">
            <a:spLocks noGrp="1" noChangeArrowheads="1"/>
          </p:cNvSpPr>
          <p:nvPr/>
        </p:nvSpPr>
        <p:spPr bwMode="auto">
          <a:xfrm>
            <a:off x="0" y="8682038"/>
            <a:ext cx="29670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06" tIns="37854" rIns="75706" bIns="37854" anchor="b"/>
          <a:lstStyle>
            <a:lvl1pPr defTabSz="755650">
              <a:spcBef>
                <a:spcPct val="30000"/>
              </a:spcBef>
              <a:defRPr sz="1200">
                <a:solidFill>
                  <a:schemeClr val="tx1"/>
                </a:solidFill>
                <a:latin typeface="Arial" panose="020B0604020202020204" pitchFamily="34" charset="0"/>
                <a:cs typeface="Arial" panose="020B0604020202020204" pitchFamily="34" charset="0"/>
              </a:defRPr>
            </a:lvl1pPr>
            <a:lvl2pPr marL="685800" indent="-263525" defTabSz="755650">
              <a:spcBef>
                <a:spcPct val="30000"/>
              </a:spcBef>
              <a:defRPr sz="1200">
                <a:solidFill>
                  <a:schemeClr val="tx1"/>
                </a:solidFill>
                <a:latin typeface="Arial" panose="020B0604020202020204" pitchFamily="34" charset="0"/>
                <a:cs typeface="Arial" panose="020B0604020202020204" pitchFamily="34" charset="0"/>
              </a:defRPr>
            </a:lvl2pPr>
            <a:lvl3pPr marL="1055688" indent="-211138" defTabSz="755650">
              <a:spcBef>
                <a:spcPct val="30000"/>
              </a:spcBef>
              <a:defRPr sz="1200">
                <a:solidFill>
                  <a:schemeClr val="tx1"/>
                </a:solidFill>
                <a:latin typeface="Arial" panose="020B0604020202020204" pitchFamily="34" charset="0"/>
                <a:cs typeface="Arial" panose="020B0604020202020204" pitchFamily="34" charset="0"/>
              </a:defRPr>
            </a:lvl3pPr>
            <a:lvl4pPr marL="1476375" indent="-209550" defTabSz="755650">
              <a:spcBef>
                <a:spcPct val="30000"/>
              </a:spcBef>
              <a:defRPr sz="1200">
                <a:solidFill>
                  <a:schemeClr val="tx1"/>
                </a:solidFill>
                <a:latin typeface="Arial" panose="020B0604020202020204" pitchFamily="34" charset="0"/>
                <a:cs typeface="Arial" panose="020B0604020202020204" pitchFamily="34" charset="0"/>
              </a:defRPr>
            </a:lvl4pPr>
            <a:lvl5pPr marL="1898650" indent="-211138" defTabSz="755650">
              <a:spcBef>
                <a:spcPct val="30000"/>
              </a:spcBef>
              <a:defRPr sz="1200">
                <a:solidFill>
                  <a:schemeClr val="tx1"/>
                </a:solidFill>
                <a:latin typeface="Arial" panose="020B0604020202020204" pitchFamily="34" charset="0"/>
                <a:cs typeface="Arial" panose="020B0604020202020204" pitchFamily="34" charset="0"/>
              </a:defRPr>
            </a:lvl5pPr>
            <a:lvl6pPr marL="23558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130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2702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274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nl-NL" altLang="nl-NL" sz="700"/>
              <a:t>6652_705</a:t>
            </a:r>
          </a:p>
        </p:txBody>
      </p:sp>
      <p:sp>
        <p:nvSpPr>
          <p:cNvPr id="92165" name="Rectangle 7"/>
          <p:cNvSpPr txBox="1">
            <a:spLocks noGrp="1" noChangeArrowheads="1"/>
          </p:cNvSpPr>
          <p:nvPr/>
        </p:nvSpPr>
        <p:spPr bwMode="auto">
          <a:xfrm>
            <a:off x="3890963" y="8682038"/>
            <a:ext cx="29670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06" tIns="37854" rIns="75706" bIns="37854" anchor="b"/>
          <a:lstStyle>
            <a:lvl1pPr defTabSz="755650">
              <a:spcBef>
                <a:spcPct val="30000"/>
              </a:spcBef>
              <a:defRPr sz="1200">
                <a:solidFill>
                  <a:schemeClr val="tx1"/>
                </a:solidFill>
                <a:latin typeface="Arial" panose="020B0604020202020204" pitchFamily="34" charset="0"/>
                <a:cs typeface="Arial" panose="020B0604020202020204" pitchFamily="34" charset="0"/>
              </a:defRPr>
            </a:lvl1pPr>
            <a:lvl2pPr marL="685800" indent="-263525" defTabSz="755650">
              <a:spcBef>
                <a:spcPct val="30000"/>
              </a:spcBef>
              <a:defRPr sz="1200">
                <a:solidFill>
                  <a:schemeClr val="tx1"/>
                </a:solidFill>
                <a:latin typeface="Arial" panose="020B0604020202020204" pitchFamily="34" charset="0"/>
                <a:cs typeface="Arial" panose="020B0604020202020204" pitchFamily="34" charset="0"/>
              </a:defRPr>
            </a:lvl2pPr>
            <a:lvl3pPr marL="1055688" indent="-211138" defTabSz="755650">
              <a:spcBef>
                <a:spcPct val="30000"/>
              </a:spcBef>
              <a:defRPr sz="1200">
                <a:solidFill>
                  <a:schemeClr val="tx1"/>
                </a:solidFill>
                <a:latin typeface="Arial" panose="020B0604020202020204" pitchFamily="34" charset="0"/>
                <a:cs typeface="Arial" panose="020B0604020202020204" pitchFamily="34" charset="0"/>
              </a:defRPr>
            </a:lvl3pPr>
            <a:lvl4pPr marL="1476375" indent="-209550" defTabSz="755650">
              <a:spcBef>
                <a:spcPct val="30000"/>
              </a:spcBef>
              <a:defRPr sz="1200">
                <a:solidFill>
                  <a:schemeClr val="tx1"/>
                </a:solidFill>
                <a:latin typeface="Arial" panose="020B0604020202020204" pitchFamily="34" charset="0"/>
                <a:cs typeface="Arial" panose="020B0604020202020204" pitchFamily="34" charset="0"/>
              </a:defRPr>
            </a:lvl4pPr>
            <a:lvl5pPr marL="1898650" indent="-211138" defTabSz="755650">
              <a:spcBef>
                <a:spcPct val="30000"/>
              </a:spcBef>
              <a:defRPr sz="1200">
                <a:solidFill>
                  <a:schemeClr val="tx1"/>
                </a:solidFill>
                <a:latin typeface="Arial" panose="020B0604020202020204" pitchFamily="34" charset="0"/>
                <a:cs typeface="Arial" panose="020B0604020202020204" pitchFamily="34" charset="0"/>
              </a:defRPr>
            </a:lvl5pPr>
            <a:lvl6pPr marL="23558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130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2702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27450" indent="-211138" defTabSz="7556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F6C9E62F-0786-4B16-90B1-AFF58318FBDA}" type="slidenum">
              <a:rPr lang="nl-NL" altLang="nl-NL" sz="700"/>
              <a:pPr algn="r">
                <a:spcBef>
                  <a:spcPct val="0"/>
                </a:spcBef>
              </a:pPr>
              <a:t>26</a:t>
            </a:fld>
            <a:endParaRPr lang="nl-NL" altLang="nl-NL" sz="700"/>
          </a:p>
        </p:txBody>
      </p:sp>
      <p:sp>
        <p:nvSpPr>
          <p:cNvPr id="92166" name="Rectangle 2"/>
          <p:cNvSpPr>
            <a:spLocks noGrp="1" noRot="1" noChangeAspect="1" noChangeArrowheads="1" noTextEdit="1"/>
          </p:cNvSpPr>
          <p:nvPr>
            <p:ph type="sldImg"/>
          </p:nvPr>
        </p:nvSpPr>
        <p:spPr>
          <a:xfrm>
            <a:off x="1147763" y="673100"/>
            <a:ext cx="4564062" cy="3422650"/>
          </a:xfrm>
          <a:ln/>
        </p:spPr>
      </p:sp>
      <p:sp>
        <p:nvSpPr>
          <p:cNvPr id="92167" name="Rectangle 3"/>
          <p:cNvSpPr>
            <a:spLocks noGrp="1" noChangeArrowheads="1"/>
          </p:cNvSpPr>
          <p:nvPr>
            <p:ph type="body" idx="1"/>
          </p:nvPr>
        </p:nvSpPr>
        <p:spPr>
          <a:xfrm>
            <a:off x="923925" y="4340225"/>
            <a:ext cx="5010150" cy="4097338"/>
          </a:xfrm>
          <a:noFill/>
        </p:spPr>
        <p:txBody>
          <a:bodyPr lIns="75706" tIns="37854" rIns="75706" bIns="37854"/>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85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4C08B1-E12D-4C53-B8C7-8701DE086146}" type="slidenum">
              <a:rPr lang="nl-NL" altLang="nl-NL" smtClean="0"/>
              <a:pPr>
                <a:spcBef>
                  <a:spcPct val="0"/>
                </a:spcBef>
              </a:pPr>
              <a:t>28</a:t>
            </a:fld>
            <a:endParaRPr lang="nl-NL" altLang="nl-NL"/>
          </a:p>
        </p:txBody>
      </p:sp>
      <p:sp>
        <p:nvSpPr>
          <p:cNvPr id="71683" name="Rectangle 2"/>
          <p:cNvSpPr>
            <a:spLocks noGrp="1" noRot="1" noChangeAspect="1" noChangeArrowheads="1" noTextEdit="1"/>
          </p:cNvSpPr>
          <p:nvPr>
            <p:ph type="sldImg"/>
          </p:nvPr>
        </p:nvSpPr>
        <p:spPr>
          <a:xfrm>
            <a:off x="1147763" y="673100"/>
            <a:ext cx="4564062" cy="3422650"/>
          </a:xfrm>
          <a:ln/>
        </p:spPr>
      </p:sp>
      <p:sp>
        <p:nvSpPr>
          <p:cNvPr id="71684" name="Rectangle 3"/>
          <p:cNvSpPr>
            <a:spLocks noGrp="1" noChangeArrowheads="1"/>
          </p:cNvSpPr>
          <p:nvPr>
            <p:ph type="body" idx="1"/>
          </p:nvPr>
        </p:nvSpPr>
        <p:spPr>
          <a:xfrm>
            <a:off x="923925" y="4340225"/>
            <a:ext cx="5010150" cy="4097338"/>
          </a:xfrm>
          <a:noFill/>
        </p:spPr>
        <p:txBody>
          <a:bodyPr/>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84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B5DA1C-D102-450A-8122-7EA23DC8F690}" type="slidenum">
              <a:rPr lang="nl-NL" altLang="nl-NL" smtClean="0"/>
              <a:pPr>
                <a:spcBef>
                  <a:spcPct val="0"/>
                </a:spcBef>
              </a:pPr>
              <a:t>29</a:t>
            </a:fld>
            <a:endParaRPr lang="nl-NL" altLang="nl-NL"/>
          </a:p>
        </p:txBody>
      </p:sp>
      <p:sp>
        <p:nvSpPr>
          <p:cNvPr id="73731" name="Rectangle 2"/>
          <p:cNvSpPr>
            <a:spLocks noGrp="1" noRot="1" noChangeAspect="1" noChangeArrowheads="1" noTextEdit="1"/>
          </p:cNvSpPr>
          <p:nvPr>
            <p:ph type="sldImg"/>
          </p:nvPr>
        </p:nvSpPr>
        <p:spPr>
          <a:xfrm>
            <a:off x="1147763" y="673100"/>
            <a:ext cx="4564062" cy="3422650"/>
          </a:xfrm>
          <a:ln/>
        </p:spPr>
      </p:sp>
      <p:sp>
        <p:nvSpPr>
          <p:cNvPr id="73732" name="Rectangle 3"/>
          <p:cNvSpPr>
            <a:spLocks noGrp="1" noChangeArrowheads="1"/>
          </p:cNvSpPr>
          <p:nvPr>
            <p:ph type="body" idx="1"/>
          </p:nvPr>
        </p:nvSpPr>
        <p:spPr>
          <a:xfrm>
            <a:off x="923925" y="4340225"/>
            <a:ext cx="5010150" cy="4097338"/>
          </a:xfrm>
          <a:noFill/>
        </p:spPr>
        <p:txBody>
          <a:bodyPr/>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5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F76145-5A03-4956-A249-FDFD1E88667C}" type="slidenum">
              <a:rPr lang="nl-NL" altLang="nl-NL" smtClean="0"/>
              <a:pPr>
                <a:spcBef>
                  <a:spcPct val="0"/>
                </a:spcBef>
              </a:pPr>
              <a:t>32</a:t>
            </a:fld>
            <a:endParaRPr lang="nl-NL" altLang="nl-NL"/>
          </a:p>
        </p:txBody>
      </p:sp>
      <p:sp>
        <p:nvSpPr>
          <p:cNvPr id="79875" name="Rectangle 2"/>
          <p:cNvSpPr>
            <a:spLocks noGrp="1" noRot="1" noChangeAspect="1" noChangeArrowheads="1" noTextEdit="1"/>
          </p:cNvSpPr>
          <p:nvPr>
            <p:ph type="sldImg"/>
          </p:nvPr>
        </p:nvSpPr>
        <p:spPr>
          <a:xfrm>
            <a:off x="1147763" y="673100"/>
            <a:ext cx="4564062" cy="3422650"/>
          </a:xfrm>
          <a:ln/>
        </p:spPr>
      </p:sp>
      <p:sp>
        <p:nvSpPr>
          <p:cNvPr id="79876" name="Rectangle 3"/>
          <p:cNvSpPr>
            <a:spLocks noGrp="1" noChangeArrowheads="1"/>
          </p:cNvSpPr>
          <p:nvPr>
            <p:ph type="body" idx="1"/>
          </p:nvPr>
        </p:nvSpPr>
        <p:spPr>
          <a:xfrm>
            <a:off x="923925" y="4340225"/>
            <a:ext cx="5010150" cy="4097338"/>
          </a:xfrm>
          <a:noFill/>
        </p:spPr>
        <p:txBody>
          <a:bodyPr/>
          <a:lstStyle/>
          <a:p>
            <a:pPr eaLnBrk="1" hangingPunct="1"/>
            <a:endParaRPr lang="nl-NL" alt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4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B4DBF36C-8AB9-4A33-8FF0-36175B373366}" type="datetimeFigureOut">
              <a:rPr lang="nl-NL" smtClean="0"/>
              <a:pPr/>
              <a:t>14-1-2023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4DBF36C-8AB9-4A33-8FF0-36175B373366}" type="datetimeFigureOut">
              <a:rPr lang="nl-NL" smtClean="0"/>
              <a:pPr/>
              <a:t>14-1-2023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4DBF36C-8AB9-4A33-8FF0-36175B373366}" type="datetimeFigureOut">
              <a:rPr lang="nl-NL" smtClean="0"/>
              <a:pPr/>
              <a:t>14-1-2023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4DBF36C-8AB9-4A33-8FF0-36175B373366}" type="datetimeFigureOut">
              <a:rPr lang="nl-NL" smtClean="0"/>
              <a:pPr/>
              <a:t>14-1-2023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4DBF36C-8AB9-4A33-8FF0-36175B373366}" type="datetimeFigureOut">
              <a:rPr lang="nl-NL" smtClean="0"/>
              <a:pPr/>
              <a:t>14-1-2023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4DBF36C-8AB9-4A33-8FF0-36175B373366}" type="datetimeFigureOut">
              <a:rPr lang="nl-NL" smtClean="0"/>
              <a:pPr/>
              <a:t>14-1-2023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4DBF36C-8AB9-4A33-8FF0-36175B373366}" type="datetimeFigureOut">
              <a:rPr lang="nl-NL" smtClean="0"/>
              <a:pPr/>
              <a:t>14-1-2023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4DBF36C-8AB9-4A33-8FF0-36175B373366}" type="datetimeFigureOut">
              <a:rPr lang="nl-NL" smtClean="0"/>
              <a:pPr/>
              <a:t>14-1-2023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DBF36C-8AB9-4A33-8FF0-36175B373366}" type="datetimeFigureOut">
              <a:rPr lang="nl-NL" smtClean="0"/>
              <a:pPr/>
              <a:t>14-1-2023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4DBF36C-8AB9-4A33-8FF0-36175B373366}" type="datetimeFigureOut">
              <a:rPr lang="nl-NL" smtClean="0"/>
              <a:pPr/>
              <a:t>14-1-2023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4DBF36C-8AB9-4A33-8FF0-36175B373366}" type="datetimeFigureOut">
              <a:rPr lang="nl-NL" smtClean="0"/>
              <a:pPr/>
              <a:t>14-1-2023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AD1220-6311-4EBA-AFC8-21ABA0C816C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BF36C-8AB9-4A33-8FF0-36175B373366}" type="datetimeFigureOut">
              <a:rPr lang="nl-NL" smtClean="0"/>
              <a:pPr/>
              <a:t>14-1-2023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D1220-6311-4EBA-AFC8-21ABA0C816C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eur04.safelinks.protection.outlook.com/?url=https%3A%2F%2Fwww.dumpert.nl%2Fitem%2F100019885_30966a83&amp;data=04%7C01%7Cschuppert%40zone.college%7C51e7804633604b6469f108d9d75f2f1a%7C25443702039b4485b8ae3054dde1ed25%7C0%7C0%7C637777626077989705%7CUnknown%7CTWFpbGZsb3d8eyJWIjoiMC4wLjAwMDAiLCJQIjoiV2luMzIiLCJBTiI6Ik1haWwiLCJXVCI6Mn0%3D%7C3000&amp;sdata=NUVl5JEvt0lFpyguPx%2B%2FOnhhm9cgWiWzNG%2BjjrGNm4s%3D&amp;reserved=0"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rtvoost.nl/nieuws/253716/Dode-bij-bedrijfsongeval-op-de-Vlessendijk-in-Nieuw-Heet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699792" y="2996952"/>
            <a:ext cx="4140288" cy="2896865"/>
          </a:xfrm>
          <a:prstGeom prst="rect">
            <a:avLst/>
          </a:prstGeom>
          <a:noFill/>
          <a:ln w="9525">
            <a:noFill/>
            <a:miter lim="800000"/>
            <a:headEnd/>
            <a:tailEnd/>
          </a:ln>
        </p:spPr>
      </p:pic>
      <p:sp>
        <p:nvSpPr>
          <p:cNvPr id="2" name="Titel 1"/>
          <p:cNvSpPr>
            <a:spLocks noGrp="1"/>
          </p:cNvSpPr>
          <p:nvPr>
            <p:ph type="ctrTitle"/>
          </p:nvPr>
        </p:nvSpPr>
        <p:spPr>
          <a:xfrm>
            <a:off x="827584" y="764705"/>
            <a:ext cx="7772400" cy="1152128"/>
          </a:xfrm>
        </p:spPr>
        <p:txBody>
          <a:bodyPr/>
          <a:lstStyle/>
          <a:p>
            <a:r>
              <a:rPr lang="nl-NL" b="1" dirty="0">
                <a:solidFill>
                  <a:srgbClr val="FF0000"/>
                </a:solidFill>
              </a:rPr>
              <a:t>B-VCA / VOL-VCA / VIL-VCU </a:t>
            </a:r>
            <a:endParaRPr lang="nl-NL" dirty="0">
              <a:solidFill>
                <a:srgbClr val="FF0000"/>
              </a:solidFill>
            </a:endParaRPr>
          </a:p>
        </p:txBody>
      </p:sp>
      <p:pic>
        <p:nvPicPr>
          <p:cNvPr id="5" name="Afbeelding 4" descr="C:\Users\Ulli\Documents\praktijkgids arbeidsveiligheid 2011\kluwer\images\8115.jpg"/>
          <p:cNvPicPr/>
          <p:nvPr/>
        </p:nvPicPr>
        <p:blipFill>
          <a:blip r:embed="rId3" cstate="email"/>
          <a:srcRect/>
          <a:stretch>
            <a:fillRect/>
          </a:stretch>
        </p:blipFill>
        <p:spPr bwMode="auto">
          <a:xfrm>
            <a:off x="5239100" y="2132856"/>
            <a:ext cx="720000" cy="720000"/>
          </a:xfrm>
          <a:prstGeom prst="rect">
            <a:avLst/>
          </a:prstGeom>
          <a:noFill/>
          <a:ln w="9525">
            <a:noFill/>
            <a:miter lim="800000"/>
            <a:headEnd/>
            <a:tailEnd/>
          </a:ln>
        </p:spPr>
      </p:pic>
      <p:pic>
        <p:nvPicPr>
          <p:cNvPr id="6" name="Afbeelding 5" descr="C:\Users\Ulli\Documents\praktijkgids arbeidsveiligheid 2011\kluwer\images\8116.jpg"/>
          <p:cNvPicPr/>
          <p:nvPr/>
        </p:nvPicPr>
        <p:blipFill>
          <a:blip r:embed="rId4" cstate="email"/>
          <a:srcRect/>
          <a:stretch>
            <a:fillRect/>
          </a:stretch>
        </p:blipFill>
        <p:spPr bwMode="auto">
          <a:xfrm>
            <a:off x="5985670" y="2132856"/>
            <a:ext cx="720000" cy="720000"/>
          </a:xfrm>
          <a:prstGeom prst="rect">
            <a:avLst/>
          </a:prstGeom>
          <a:noFill/>
          <a:ln w="9525">
            <a:noFill/>
            <a:miter lim="800000"/>
            <a:headEnd/>
            <a:tailEnd/>
          </a:ln>
        </p:spPr>
      </p:pic>
      <p:pic>
        <p:nvPicPr>
          <p:cNvPr id="7" name="Afbeelding 6" descr="C:\Users\Ulli\Documents\praktijkgids arbeidsveiligheid 2011\kluwer\images\8117.jpg"/>
          <p:cNvPicPr/>
          <p:nvPr/>
        </p:nvPicPr>
        <p:blipFill>
          <a:blip r:embed="rId5" cstate="email"/>
          <a:srcRect/>
          <a:stretch>
            <a:fillRect/>
          </a:stretch>
        </p:blipFill>
        <p:spPr bwMode="auto">
          <a:xfrm>
            <a:off x="6732240" y="2132856"/>
            <a:ext cx="720000" cy="720000"/>
          </a:xfrm>
          <a:prstGeom prst="rect">
            <a:avLst/>
          </a:prstGeom>
          <a:noFill/>
          <a:ln w="9525">
            <a:noFill/>
            <a:miter lim="800000"/>
            <a:headEnd/>
            <a:tailEnd/>
          </a:ln>
        </p:spPr>
      </p:pic>
      <p:sp>
        <p:nvSpPr>
          <p:cNvPr id="4" name="Rechthoek 3"/>
          <p:cNvSpPr/>
          <p:nvPr/>
        </p:nvSpPr>
        <p:spPr>
          <a:xfrm>
            <a:off x="0" y="6597352"/>
            <a:ext cx="9144000" cy="215444"/>
          </a:xfrm>
          <a:prstGeom prst="rect">
            <a:avLst/>
          </a:prstGeom>
        </p:spPr>
        <p:txBody>
          <a:bodyPr wrap="square">
            <a:spAutoFit/>
          </a:bodyPr>
          <a:lstStyle/>
          <a:p>
            <a:pPr algn="ctr"/>
            <a:r>
              <a:rPr lang="de-DE" sz="800" dirty="0">
                <a:latin typeface="Arial Narrow" panose="020B0606020202030204" pitchFamily="34" charset="0"/>
              </a:rPr>
              <a:t>© PBNA. </a:t>
            </a:r>
            <a:r>
              <a:rPr lang="nl-NL" sz="800" dirty="0">
                <a:latin typeface="Arial Narrow" panose="020B0606020202030204" pitchFamily="34" charset="0"/>
              </a:rPr>
              <a:t>Niets uit deze presentatie mag worden verveelvoudigd of openbaar gemaakt, zonder voorafgaande schriftelijke toestemming van PBNA.  </a:t>
            </a:r>
            <a:endParaRPr lang="nl-NL" dirty="0">
              <a:latin typeface="Arial Narrow" panose="020B0606020202030204" pitchFamily="34" charset="0"/>
            </a:endParaRPr>
          </a:p>
        </p:txBody>
      </p:sp>
      <p:sp>
        <p:nvSpPr>
          <p:cNvPr id="3" name="Tekstvak 2"/>
          <p:cNvSpPr txBox="1"/>
          <p:nvPr/>
        </p:nvSpPr>
        <p:spPr>
          <a:xfrm>
            <a:off x="0" y="6237312"/>
            <a:ext cx="9144000" cy="261610"/>
          </a:xfrm>
          <a:prstGeom prst="rect">
            <a:avLst/>
          </a:prstGeom>
          <a:noFill/>
        </p:spPr>
        <p:txBody>
          <a:bodyPr wrap="square" rtlCol="0">
            <a:spAutoFit/>
          </a:bodyPr>
          <a:lstStyle/>
          <a:p>
            <a:pPr algn="ctr"/>
            <a:r>
              <a:rPr lang="nl-NL" sz="1100" dirty="0"/>
              <a:t>versie: November 2022</a:t>
            </a:r>
          </a:p>
        </p:txBody>
      </p:sp>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302530"/>
            <a:ext cx="2016224" cy="5341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0831" y="1844824"/>
            <a:ext cx="8229600" cy="4525963"/>
          </a:xfrm>
        </p:spPr>
        <p:txBody>
          <a:bodyPr>
            <a:normAutofit fontScale="70000" lnSpcReduction="20000"/>
          </a:bodyPr>
          <a:lstStyle/>
          <a:p>
            <a:pPr>
              <a:lnSpc>
                <a:spcPct val="150000"/>
              </a:lnSpc>
              <a:buNone/>
              <a:defRPr/>
            </a:pPr>
            <a:r>
              <a:rPr lang="nl-NL" dirty="0">
                <a:ea typeface="ＭＳ Ｐゴシック" charset="0"/>
              </a:rPr>
              <a:t>Interne ondersteuning bij </a:t>
            </a:r>
            <a:r>
              <a:rPr lang="nl-NL" dirty="0" err="1">
                <a:ea typeface="ＭＳ Ｐゴシック" charset="0"/>
              </a:rPr>
              <a:t>arbozaken</a:t>
            </a:r>
            <a:r>
              <a:rPr lang="nl-NL" dirty="0">
                <a:ea typeface="ＭＳ Ｐゴシック" charset="0"/>
              </a:rPr>
              <a:t> door </a:t>
            </a:r>
            <a:r>
              <a:rPr lang="nl-NL" dirty="0">
                <a:solidFill>
                  <a:srgbClr val="FF0000"/>
                </a:solidFill>
                <a:ea typeface="ＭＳ Ｐゴシック" charset="0"/>
              </a:rPr>
              <a:t>preventie</a:t>
            </a:r>
            <a:r>
              <a:rPr lang="nl-NL" dirty="0">
                <a:ea typeface="ＭＳ Ｐゴシック" charset="0"/>
              </a:rPr>
              <a:t>medewerker</a:t>
            </a:r>
          </a:p>
          <a:p>
            <a:pPr>
              <a:lnSpc>
                <a:spcPct val="150000"/>
              </a:lnSpc>
              <a:buNone/>
              <a:defRPr/>
            </a:pPr>
            <a:endParaRPr lang="nl-NL" dirty="0">
              <a:ea typeface="ＭＳ Ｐゴシック" charset="0"/>
            </a:endParaRPr>
          </a:p>
          <a:p>
            <a:pPr>
              <a:lnSpc>
                <a:spcPct val="150000"/>
              </a:lnSpc>
              <a:buNone/>
              <a:defRPr/>
            </a:pPr>
            <a:r>
              <a:rPr lang="nl-NL" dirty="0">
                <a:ea typeface="ＭＳ Ｐゴシック" charset="0"/>
              </a:rPr>
              <a:t>Externe </a:t>
            </a:r>
            <a:r>
              <a:rPr lang="nl-NL" dirty="0" err="1">
                <a:ea typeface="ＭＳ Ｐゴシック" charset="0"/>
              </a:rPr>
              <a:t>arbodeskundige</a:t>
            </a:r>
            <a:r>
              <a:rPr lang="nl-NL" dirty="0">
                <a:ea typeface="ＭＳ Ｐゴシック" charset="0"/>
              </a:rPr>
              <a:t> (arbodienst en bedrijfsarts) voor:</a:t>
            </a:r>
          </a:p>
          <a:p>
            <a:pPr lvl="1">
              <a:lnSpc>
                <a:spcPct val="150000"/>
              </a:lnSpc>
              <a:spcBef>
                <a:spcPts val="0"/>
              </a:spcBef>
              <a:buFont typeface="Arial" panose="020B0604020202020204" pitchFamily="34" charset="0"/>
              <a:buChar char="•"/>
              <a:defRPr/>
            </a:pPr>
            <a:r>
              <a:rPr lang="nl-NL" dirty="0">
                <a:ea typeface="ＭＳ Ｐゴシック" charset="0"/>
              </a:rPr>
              <a:t>ondersteuning bij opstellen RI&amp;E en toetsing</a:t>
            </a:r>
          </a:p>
          <a:p>
            <a:pPr lvl="1">
              <a:lnSpc>
                <a:spcPct val="150000"/>
              </a:lnSpc>
              <a:spcBef>
                <a:spcPts val="0"/>
              </a:spcBef>
              <a:buFont typeface="Arial" panose="020B0604020202020204" pitchFamily="34" charset="0"/>
              <a:buChar char="•"/>
              <a:defRPr/>
            </a:pPr>
            <a:r>
              <a:rPr lang="nl-NL" dirty="0">
                <a:ea typeface="ＭＳ Ｐゴシック" charset="0"/>
              </a:rPr>
              <a:t>onderzoeken naar geluidsbelasting, klimaat, fysieke belasting en gevaarlijke stoffen</a:t>
            </a:r>
          </a:p>
          <a:p>
            <a:pPr lvl="1">
              <a:lnSpc>
                <a:spcPct val="150000"/>
              </a:lnSpc>
              <a:spcBef>
                <a:spcPts val="0"/>
              </a:spcBef>
              <a:buFont typeface="Arial" panose="020B0604020202020204" pitchFamily="34" charset="0"/>
              <a:buChar char="•"/>
              <a:defRPr/>
            </a:pPr>
            <a:r>
              <a:rPr lang="nl-NL" dirty="0">
                <a:solidFill>
                  <a:srgbClr val="FF0000"/>
                </a:solidFill>
                <a:ea typeface="ＭＳ Ｐゴシック" charset="0"/>
              </a:rPr>
              <a:t>p</a:t>
            </a:r>
            <a:r>
              <a:rPr lang="nl-NL" dirty="0">
                <a:ea typeface="ＭＳ Ｐゴシック" charset="0"/>
              </a:rPr>
              <a:t>eriodiek </a:t>
            </a:r>
            <a:r>
              <a:rPr lang="nl-NL" dirty="0">
                <a:solidFill>
                  <a:srgbClr val="FF0000"/>
                </a:solidFill>
                <a:ea typeface="ＭＳ Ｐゴシック" charset="0"/>
              </a:rPr>
              <a:t>g</a:t>
            </a:r>
            <a:r>
              <a:rPr lang="nl-NL" dirty="0">
                <a:ea typeface="ＭＳ Ｐゴシック" charset="0"/>
              </a:rPr>
              <a:t>ezondheidskundig </a:t>
            </a:r>
            <a:r>
              <a:rPr lang="nl-NL" dirty="0">
                <a:solidFill>
                  <a:srgbClr val="FF0000"/>
                </a:solidFill>
                <a:ea typeface="ＭＳ Ｐゴシック" charset="0"/>
              </a:rPr>
              <a:t>o</a:t>
            </a:r>
            <a:r>
              <a:rPr lang="nl-NL" dirty="0">
                <a:ea typeface="ＭＳ Ｐゴシック" charset="0"/>
              </a:rPr>
              <a:t>nderzoek</a:t>
            </a:r>
          </a:p>
          <a:p>
            <a:pPr lvl="1">
              <a:lnSpc>
                <a:spcPct val="150000"/>
              </a:lnSpc>
              <a:spcBef>
                <a:spcPts val="0"/>
              </a:spcBef>
              <a:buFont typeface="Arial" panose="020B0604020202020204" pitchFamily="34" charset="0"/>
              <a:buChar char="•"/>
              <a:defRPr/>
            </a:pPr>
            <a:r>
              <a:rPr lang="nl-NL" dirty="0">
                <a:ea typeface="ＭＳ Ｐゴシック" charset="0"/>
              </a:rPr>
              <a:t>begeleiding van zieke werknemers</a:t>
            </a:r>
          </a:p>
          <a:p>
            <a:pPr lvl="1">
              <a:lnSpc>
                <a:spcPct val="150000"/>
              </a:lnSpc>
              <a:spcBef>
                <a:spcPts val="0"/>
              </a:spcBef>
              <a:buFont typeface="Arial" panose="020B0604020202020204" pitchFamily="34" charset="0"/>
              <a:buChar char="•"/>
              <a:defRPr/>
            </a:pPr>
            <a:r>
              <a:rPr lang="nl-NL" dirty="0">
                <a:ea typeface="ＭＳ Ｐゴシック" charset="0"/>
              </a:rPr>
              <a:t>medische keuringen (voor sommige functies verplicht)</a:t>
            </a:r>
          </a:p>
          <a:p>
            <a:endParaRPr lang="nl-NL" dirty="0"/>
          </a:p>
        </p:txBody>
      </p:sp>
      <p:sp>
        <p:nvSpPr>
          <p:cNvPr id="4" name="Titel 1"/>
          <p:cNvSpPr txBox="1">
            <a:spLocks/>
          </p:cNvSpPr>
          <p:nvPr/>
        </p:nvSpPr>
        <p:spPr>
          <a:xfrm>
            <a:off x="251520" y="284536"/>
            <a:ext cx="8229600" cy="1143000"/>
          </a:xfrm>
          <a:prstGeom prst="rect">
            <a:avLst/>
          </a:prstGeom>
        </p:spPr>
        <p:txBody>
          <a:bodyPr vert="horz" lIns="91440" tIns="45720" rIns="91440" bIns="45720" rtlCol="0" anchor="t">
            <a:normAutofit/>
          </a:bodyPr>
          <a:lstStyle/>
          <a:p>
            <a:pPr>
              <a:spcBef>
                <a:spcPct val="0"/>
              </a:spcBef>
              <a:defRPr/>
            </a:pPr>
            <a:r>
              <a:rPr kumimoji="0" lang="nl-NL" b="1" i="0" u="none" strike="noStrike" kern="1200" cap="none" spc="0" normalizeH="0" baseline="0" noProof="0" dirty="0">
                <a:ln>
                  <a:noFill/>
                </a:ln>
                <a:solidFill>
                  <a:schemeClr val="bg1">
                    <a:lumMod val="65000"/>
                  </a:schemeClr>
                </a:solidFill>
                <a:effectLst/>
                <a:uLnTx/>
                <a:uFillTx/>
                <a:latin typeface="+mj-lt"/>
                <a:ea typeface="+mj-ea"/>
                <a:cs typeface="+mj-cs"/>
              </a:rPr>
              <a:t>1. Regelgeving en veiligheidsregels</a:t>
            </a:r>
          </a:p>
          <a:p>
            <a:pPr>
              <a:spcBef>
                <a:spcPct val="0"/>
              </a:spcBef>
              <a:defRPr/>
            </a:pPr>
            <a:r>
              <a:rPr lang="nl-NL" sz="2800" b="1" noProof="0" dirty="0">
                <a:latin typeface="+mj-lt"/>
                <a:ea typeface="+mj-ea"/>
                <a:cs typeface="+mj-cs"/>
              </a:rPr>
              <a:t>1.2 preventie en deskundige bijstand</a:t>
            </a:r>
            <a:endParaRPr kumimoji="0" lang="nl-NL" sz="2800" b="0" i="0" u="none" strike="noStrike" kern="1200" cap="none" spc="0" normalizeH="0" baseline="0" noProof="0" dirty="0">
              <a:ln>
                <a:noFill/>
              </a:ln>
              <a:effectLst/>
              <a:uLnTx/>
              <a:uFillTx/>
              <a:latin typeface="+mj-lt"/>
              <a:ea typeface="+mj-ea"/>
              <a:cs typeface="+mj-cs"/>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7" name="Afgeronde rechthoek 6"/>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FF0000"/>
                </a:solidFill>
              </a:rPr>
              <a:t>Preventie</a:t>
            </a:r>
            <a:r>
              <a:rPr lang="nl-NL" dirty="0"/>
              <a:t>. Zorgen dat het niet gebeurt.</a:t>
            </a:r>
          </a:p>
        </p:txBody>
      </p:sp>
      <p:sp>
        <p:nvSpPr>
          <p:cNvPr id="4" name="Tijdelijke aanduiding voor tekst 3"/>
          <p:cNvSpPr>
            <a:spLocks noGrp="1"/>
          </p:cNvSpPr>
          <p:nvPr>
            <p:ph type="body" idx="1"/>
          </p:nvPr>
        </p:nvSpPr>
        <p:spPr/>
        <p:txBody>
          <a:bodyPr/>
          <a:lstStyle/>
          <a:p>
            <a:r>
              <a:rPr lang="nl-NL" dirty="0"/>
              <a:t>onkruidbestrijding</a:t>
            </a:r>
          </a:p>
        </p:txBody>
      </p:sp>
      <p:pic>
        <p:nvPicPr>
          <p:cNvPr id="8" name="Tijdelijke aanduiding voor inhoud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803790"/>
            <a:ext cx="4040188" cy="2693458"/>
          </a:xfrm>
        </p:spPr>
      </p:pic>
      <p:sp>
        <p:nvSpPr>
          <p:cNvPr id="6" name="Tijdelijke aanduiding voor tekst 5"/>
          <p:cNvSpPr>
            <a:spLocks noGrp="1"/>
          </p:cNvSpPr>
          <p:nvPr>
            <p:ph type="body" sz="quarter" idx="3"/>
          </p:nvPr>
        </p:nvSpPr>
        <p:spPr/>
        <p:txBody>
          <a:bodyPr/>
          <a:lstStyle/>
          <a:p>
            <a:r>
              <a:rPr lang="nl-NL" dirty="0"/>
              <a:t>Of betonprint!</a:t>
            </a:r>
          </a:p>
        </p:txBody>
      </p:sp>
      <p:pic>
        <p:nvPicPr>
          <p:cNvPr id="9" name="Tijdelijke aanduiding voor inhoud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806629"/>
            <a:ext cx="4041775" cy="2687780"/>
          </a:xfrm>
        </p:spPr>
      </p:pic>
    </p:spTree>
    <p:extLst>
      <p:ext uri="{BB962C8B-B14F-4D97-AF65-F5344CB8AC3E}">
        <p14:creationId xmlns:p14="http://schemas.microsoft.com/office/powerpoint/2010/main" val="37398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84784"/>
            <a:ext cx="8229600" cy="4641379"/>
          </a:xfrm>
        </p:spPr>
        <p:txBody>
          <a:bodyPr>
            <a:normAutofit/>
          </a:bodyPr>
          <a:lstStyle/>
          <a:p>
            <a:pPr marL="0" indent="0">
              <a:buFont typeface="Arial" charset="0"/>
              <a:buNone/>
            </a:pPr>
            <a:r>
              <a:rPr lang="nl-NL" sz="2400" dirty="0">
                <a:ea typeface="ＭＳ Ｐゴシック" charset="0"/>
              </a:rPr>
              <a:t>Arbeidstijdenwet: regels werk- en rusttijden</a:t>
            </a:r>
            <a:endParaRPr lang="nl-NL" sz="2400" dirty="0">
              <a:ea typeface="ＭＳ Ｐゴシック" pitchFamily="34" charset="-128"/>
            </a:endParaRPr>
          </a:p>
          <a:p>
            <a:pPr marL="0" indent="0">
              <a:buFont typeface="Arial" charset="0"/>
              <a:buNone/>
            </a:pPr>
            <a:r>
              <a:rPr lang="nl-NL" sz="2400" dirty="0">
                <a:ea typeface="ＭＳ Ｐゴシック" pitchFamily="34" charset="-128"/>
              </a:rPr>
              <a:t>Rekening houden met werknemer zijn zorgtaken in gezin</a:t>
            </a:r>
          </a:p>
          <a:p>
            <a:pPr>
              <a:buNone/>
              <a:defRPr/>
            </a:pPr>
            <a:endParaRPr lang="nl-NL" sz="2200" dirty="0">
              <a:ea typeface="ＭＳ Ｐゴシック" charset="0"/>
            </a:endParaRPr>
          </a:p>
          <a:p>
            <a:pPr>
              <a:buNone/>
              <a:defRPr/>
            </a:pPr>
            <a:r>
              <a:rPr lang="nl-NL" sz="2400" dirty="0">
                <a:ea typeface="ＭＳ Ｐゴシック" charset="0"/>
              </a:rPr>
              <a:t>Wet Milieubeheer: regels ter bescherming van mens en milieu</a:t>
            </a:r>
          </a:p>
          <a:p>
            <a:pPr>
              <a:buNone/>
              <a:defRPr/>
            </a:pPr>
            <a:r>
              <a:rPr lang="nl-NL" sz="2400" dirty="0">
                <a:ea typeface="ＭＳ Ｐゴシック" charset="0"/>
              </a:rPr>
              <a:t>en doelmatige verwijdering van afvalstoffen</a:t>
            </a:r>
          </a:p>
          <a:p>
            <a:pPr>
              <a:buNone/>
              <a:defRPr/>
            </a:pPr>
            <a:endParaRPr lang="nl-NL" sz="2400" dirty="0">
              <a:ea typeface="ＭＳ Ｐゴシック" charset="0"/>
            </a:endParaRPr>
          </a:p>
          <a:p>
            <a:pPr>
              <a:buNone/>
              <a:defRPr/>
            </a:pPr>
            <a:r>
              <a:rPr lang="nl-NL" sz="2400" dirty="0">
                <a:ea typeface="ＭＳ Ｐゴシック" charset="0"/>
              </a:rPr>
              <a:t>Europese richtlijnen: nationale wet- en regelgeving aanpassen </a:t>
            </a:r>
          </a:p>
          <a:p>
            <a:pPr>
              <a:buNone/>
              <a:defRPr/>
            </a:pPr>
            <a:r>
              <a:rPr lang="nl-NL" sz="2400" dirty="0">
                <a:ea typeface="ＭＳ Ｐゴシック" charset="0"/>
              </a:rPr>
              <a:t>aan Europese richtlijnen</a:t>
            </a:r>
          </a:p>
          <a:p>
            <a:pPr>
              <a:buNone/>
              <a:defRPr/>
            </a:pPr>
            <a:endParaRPr lang="nl-NL" sz="2200" dirty="0">
              <a:ea typeface="ＭＳ Ｐゴシック" charset="0"/>
            </a:endParaRPr>
          </a:p>
          <a:p>
            <a:endParaRPr lang="nl-NL" sz="2400" dirty="0"/>
          </a:p>
        </p:txBody>
      </p:sp>
      <p:sp>
        <p:nvSpPr>
          <p:cNvPr id="4" name="Titel 1"/>
          <p:cNvSpPr>
            <a:spLocks noGrp="1"/>
          </p:cNvSpPr>
          <p:nvPr>
            <p:ph type="title"/>
          </p:nvPr>
        </p:nvSpPr>
        <p:spPr>
          <a:xfrm>
            <a:off x="251520" y="284536"/>
            <a:ext cx="8229600" cy="1066130"/>
          </a:xfrm>
        </p:spPr>
        <p:txBody>
          <a:bodyPr anchor="t">
            <a:normAutofit/>
          </a:bodyPr>
          <a:lstStyle/>
          <a:p>
            <a:pPr algn="l"/>
            <a:r>
              <a:rPr lang="nl-NL" sz="1800" b="1" dirty="0">
                <a:solidFill>
                  <a:schemeClr val="bg1">
                    <a:lumMod val="65000"/>
                  </a:schemeClr>
                </a:solidFill>
              </a:rPr>
              <a:t>1. Regelgeving en veiligheidsregels</a:t>
            </a:r>
            <a:br>
              <a:rPr lang="nl-NL" sz="1800" b="1" dirty="0">
                <a:solidFill>
                  <a:schemeClr val="bg1">
                    <a:lumMod val="65000"/>
                  </a:schemeClr>
                </a:solidFill>
              </a:rPr>
            </a:br>
            <a:r>
              <a:rPr lang="nl-NL" sz="2800" b="1" dirty="0"/>
              <a:t>1.3 Arbeidstijdenwet, milieuwet en CE</a:t>
            </a:r>
            <a:endParaRPr lang="nl-NL" sz="2800" dirty="0">
              <a:solidFill>
                <a:schemeClr val="bg1">
                  <a:lumMod val="65000"/>
                </a:schemeClr>
              </a:solidFill>
            </a:endParaRPr>
          </a:p>
        </p:txBody>
      </p:sp>
      <p:sp>
        <p:nvSpPr>
          <p:cNvPr id="7" name="Rechthoek 6"/>
          <p:cNvSpPr/>
          <p:nvPr/>
        </p:nvSpPr>
        <p:spPr>
          <a:xfrm>
            <a:off x="6156176" y="422108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100" name="Picture 4"/>
          <p:cNvPicPr>
            <a:picLocks noChangeAspect="1" noChangeArrowheads="1"/>
          </p:cNvPicPr>
          <p:nvPr/>
        </p:nvPicPr>
        <p:blipFill>
          <a:blip r:embed="rId2" cstate="email"/>
          <a:srcRect/>
          <a:stretch>
            <a:fillRect/>
          </a:stretch>
        </p:blipFill>
        <p:spPr bwMode="auto">
          <a:xfrm>
            <a:off x="6516216" y="4581128"/>
            <a:ext cx="1959112" cy="1656185"/>
          </a:xfrm>
          <a:prstGeom prst="rect">
            <a:avLst/>
          </a:prstGeom>
          <a:noFill/>
          <a:ln w="9525">
            <a:noFill/>
            <a:miter lim="800000"/>
            <a:headEnd/>
            <a:tailEnd/>
          </a:ln>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9" name="Afgeronde rechthoek 8"/>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3"/>
          <p:cNvSpPr>
            <a:spLocks noGrp="1"/>
          </p:cNvSpPr>
          <p:nvPr>
            <p:ph idx="1"/>
          </p:nvPr>
        </p:nvSpPr>
        <p:spPr>
          <a:xfrm>
            <a:off x="251520" y="1340768"/>
            <a:ext cx="5106988" cy="4911725"/>
          </a:xfrm>
        </p:spPr>
        <p:txBody>
          <a:bodyPr>
            <a:normAutofit fontScale="85000" lnSpcReduction="20000"/>
          </a:bodyPr>
          <a:lstStyle/>
          <a:p>
            <a:pPr marL="0" indent="0">
              <a:buFont typeface="Arial" pitchFamily="34" charset="0"/>
              <a:buNone/>
              <a:defRPr/>
            </a:pPr>
            <a:endParaRPr lang="nl-NL" sz="3100" b="1" dirty="0"/>
          </a:p>
          <a:p>
            <a:pPr marL="0" indent="0">
              <a:buFont typeface="Arial" pitchFamily="34" charset="0"/>
              <a:buNone/>
              <a:defRPr/>
            </a:pPr>
            <a:r>
              <a:rPr lang="nl-NL" sz="3100" b="1" dirty="0"/>
              <a:t>CE-KEURMERK</a:t>
            </a:r>
          </a:p>
          <a:p>
            <a:pPr marL="0" indent="0">
              <a:buFont typeface="Arial" pitchFamily="34" charset="0"/>
              <a:buNone/>
              <a:defRPr/>
            </a:pPr>
            <a:endParaRPr lang="nl-NL" sz="3100" dirty="0"/>
          </a:p>
          <a:p>
            <a:pPr marL="0" indent="0">
              <a:buFont typeface="Arial" pitchFamily="34" charset="0"/>
              <a:buNone/>
              <a:defRPr/>
            </a:pPr>
            <a:r>
              <a:rPr lang="nl-NL" sz="3100" dirty="0"/>
              <a:t>CE = </a:t>
            </a:r>
            <a:r>
              <a:rPr lang="nl-NL" sz="3100" dirty="0" err="1"/>
              <a:t>Conformité</a:t>
            </a:r>
            <a:r>
              <a:rPr lang="nl-NL" sz="3100" dirty="0"/>
              <a:t> </a:t>
            </a:r>
            <a:r>
              <a:rPr lang="nl-NL" sz="3100" dirty="0" err="1"/>
              <a:t>Européene</a:t>
            </a:r>
            <a:endParaRPr lang="nl-NL" sz="3100" dirty="0"/>
          </a:p>
          <a:p>
            <a:pPr marL="625475" indent="-625475">
              <a:buFont typeface="Arial" pitchFamily="34" charset="0"/>
              <a:buNone/>
              <a:defRPr/>
            </a:pPr>
            <a:r>
              <a:rPr lang="nl-NL" sz="3100" dirty="0"/>
              <a:t>CE = Europese richtlijn voor gebruiksveiligheid van producten</a:t>
            </a:r>
          </a:p>
          <a:p>
            <a:pPr marL="0" indent="0">
              <a:buFont typeface="Arial" pitchFamily="34" charset="0"/>
              <a:buNone/>
              <a:defRPr/>
            </a:pPr>
            <a:endParaRPr lang="nl-NL" sz="3100" dirty="0"/>
          </a:p>
          <a:p>
            <a:pPr marL="0" indent="0">
              <a:buFont typeface="Arial" pitchFamily="34" charset="0"/>
              <a:buNone/>
              <a:defRPr/>
            </a:pPr>
            <a:r>
              <a:rPr lang="nl-NL" sz="3100" dirty="0"/>
              <a:t>Verplicht voor o.a. arbeidsmiddelen, werkkleding, persoonlijke beschermingsmiddelen etc.</a:t>
            </a:r>
          </a:p>
          <a:p>
            <a:pPr marL="0" indent="0">
              <a:buFont typeface="Arial" pitchFamily="34" charset="0"/>
              <a:buNone/>
              <a:defRPr/>
            </a:pPr>
            <a:endParaRPr lang="nl-NL" sz="3100" dirty="0"/>
          </a:p>
          <a:p>
            <a:pPr marL="0" indent="0">
              <a:buFont typeface="Arial" pitchFamily="34" charset="0"/>
              <a:buNone/>
              <a:defRPr/>
            </a:pPr>
            <a:r>
              <a:rPr lang="nl-NL" sz="3100" dirty="0"/>
              <a:t>Verplicht in alle EU-landen</a:t>
            </a:r>
          </a:p>
          <a:p>
            <a:pPr marL="0" indent="0">
              <a:buFont typeface="Arial" pitchFamily="34" charset="0"/>
              <a:buNone/>
              <a:defRPr/>
            </a:pPr>
            <a:endParaRPr lang="en-US" dirty="0"/>
          </a:p>
        </p:txBody>
      </p:sp>
      <p:pic>
        <p:nvPicPr>
          <p:cNvPr id="31748" name="Picture 9" descr="2"/>
          <p:cNvPicPr>
            <a:picLocks noChangeAspect="1" noChangeArrowheads="1"/>
          </p:cNvPicPr>
          <p:nvPr/>
        </p:nvPicPr>
        <p:blipFill>
          <a:blip r:embed="rId2" cstate="email"/>
          <a:srcRect/>
          <a:stretch>
            <a:fillRect/>
          </a:stretch>
        </p:blipFill>
        <p:spPr bwMode="auto">
          <a:xfrm>
            <a:off x="5580112" y="1772816"/>
            <a:ext cx="3324225" cy="4240213"/>
          </a:xfrm>
          <a:prstGeom prst="rect">
            <a:avLst/>
          </a:prstGeom>
          <a:noFill/>
          <a:ln w="9525">
            <a:noFill/>
            <a:miter lim="800000"/>
            <a:headEnd/>
            <a:tailEnd/>
          </a:ln>
        </p:spPr>
      </p:pic>
      <p:sp>
        <p:nvSpPr>
          <p:cNvPr id="6" name="Titel 1"/>
          <p:cNvSpPr>
            <a:spLocks noGrp="1"/>
          </p:cNvSpPr>
          <p:nvPr>
            <p:ph type="title"/>
          </p:nvPr>
        </p:nvSpPr>
        <p:spPr>
          <a:xfrm>
            <a:off x="251520" y="284536"/>
            <a:ext cx="8229600" cy="1143000"/>
          </a:xfrm>
        </p:spPr>
        <p:txBody>
          <a:bodyPr anchor="t">
            <a:normAutofit/>
          </a:bodyPr>
          <a:lstStyle/>
          <a:p>
            <a:pPr algn="l"/>
            <a:r>
              <a:rPr lang="nl-NL" sz="1800" b="1" dirty="0">
                <a:solidFill>
                  <a:schemeClr val="bg1">
                    <a:lumMod val="65000"/>
                  </a:schemeClr>
                </a:solidFill>
              </a:rPr>
              <a:t>1. Regelgeving en veiligheidsregels</a:t>
            </a:r>
            <a:br>
              <a:rPr lang="nl-NL" sz="3200" b="1" dirty="0">
                <a:solidFill>
                  <a:schemeClr val="bg1">
                    <a:lumMod val="65000"/>
                  </a:schemeClr>
                </a:solidFill>
              </a:rPr>
            </a:br>
            <a:r>
              <a:rPr lang="nl-NL" sz="2800" b="1" dirty="0"/>
              <a:t>1.3 Arbeidstijdenwet, milieuwet en CE</a:t>
            </a:r>
            <a:endParaRPr lang="nl-NL" sz="2800"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9" name="Afgeronde rechthoek 8"/>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voet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dirty="0">
              <a:solidFill>
                <a:srgbClr val="3B130A"/>
              </a:solidFill>
            </a:endParaRPr>
          </a:p>
        </p:txBody>
      </p:sp>
      <p:sp>
        <p:nvSpPr>
          <p:cNvPr id="48131" name="Rectangle 2"/>
          <p:cNvSpPr>
            <a:spLocks noGrp="1" noChangeArrowheads="1"/>
          </p:cNvSpPr>
          <p:nvPr>
            <p:ph type="title"/>
          </p:nvPr>
        </p:nvSpPr>
        <p:spPr/>
        <p:txBody>
          <a:bodyPr/>
          <a:lstStyle/>
          <a:p>
            <a:pPr eaLnBrk="1" hangingPunct="1"/>
            <a:r>
              <a:rPr lang="nl-NL" altLang="nl-NL" sz="3600" b="1"/>
              <a:t>1950 - 1995</a:t>
            </a:r>
          </a:p>
        </p:txBody>
      </p:sp>
      <p:sp>
        <p:nvSpPr>
          <p:cNvPr id="48132" name="Rectangle 3"/>
          <p:cNvSpPr>
            <a:spLocks noGrp="1" noChangeArrowheads="1"/>
          </p:cNvSpPr>
          <p:nvPr>
            <p:ph type="body" idx="1"/>
          </p:nvPr>
        </p:nvSpPr>
        <p:spPr/>
        <p:txBody>
          <a:bodyPr/>
          <a:lstStyle/>
          <a:p>
            <a:pPr eaLnBrk="1" hangingPunct="1"/>
            <a:endParaRPr lang="nl-NL" altLang="nl-NL"/>
          </a:p>
        </p:txBody>
      </p:sp>
      <p:pic>
        <p:nvPicPr>
          <p:cNvPr id="481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6696075"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geronde rechthoek 12"/>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grpSp>
        <p:nvGrpSpPr>
          <p:cNvPr id="2" name="Group 3"/>
          <p:cNvGrpSpPr>
            <a:grpSpLocks/>
          </p:cNvGrpSpPr>
          <p:nvPr/>
        </p:nvGrpSpPr>
        <p:grpSpPr bwMode="auto">
          <a:xfrm>
            <a:off x="7092280" y="2636912"/>
            <a:ext cx="1867098" cy="1008112"/>
            <a:chOff x="-1808" y="3168"/>
            <a:chExt cx="1400" cy="500"/>
          </a:xfrm>
        </p:grpSpPr>
        <p:sp>
          <p:nvSpPr>
            <p:cNvPr id="20487" name="AutoShape 4"/>
            <p:cNvSpPr>
              <a:spLocks noChangeArrowheads="1"/>
            </p:cNvSpPr>
            <p:nvPr/>
          </p:nvSpPr>
          <p:spPr bwMode="auto">
            <a:xfrm>
              <a:off x="-1808" y="3168"/>
              <a:ext cx="1400" cy="500"/>
            </a:xfrm>
            <a:prstGeom prst="wedgeEllipseCallout">
              <a:avLst>
                <a:gd name="adj1" fmla="val -76431"/>
                <a:gd name="adj2" fmla="val 51000"/>
              </a:avLst>
            </a:prstGeom>
            <a:solidFill>
              <a:srgbClr val="FFFF66"/>
            </a:solidFill>
            <a:ln w="9525">
              <a:solidFill>
                <a:schemeClr val="tx1"/>
              </a:solidFill>
              <a:miter lim="800000"/>
              <a:headEnd/>
              <a:tailEnd/>
            </a:ln>
          </p:spPr>
          <p:txBody>
            <a:bodyPr wrap="none" anchor="ctr"/>
            <a:lstStyle/>
            <a:p>
              <a:pPr algn="ctr" eaLnBrk="0" hangingPunct="0"/>
              <a:endParaRPr lang="en-GB"/>
            </a:p>
          </p:txBody>
        </p:sp>
        <p:sp>
          <p:nvSpPr>
            <p:cNvPr id="20488" name="Text Box 5"/>
            <p:cNvSpPr txBox="1">
              <a:spLocks noChangeArrowheads="1"/>
            </p:cNvSpPr>
            <p:nvPr/>
          </p:nvSpPr>
          <p:spPr bwMode="auto">
            <a:xfrm>
              <a:off x="-1666" y="3290"/>
              <a:ext cx="1258" cy="198"/>
            </a:xfrm>
            <a:prstGeom prst="rect">
              <a:avLst/>
            </a:prstGeom>
            <a:noFill/>
            <a:ln w="9525">
              <a:noFill/>
              <a:miter lim="800000"/>
              <a:headEnd/>
              <a:tailEnd/>
            </a:ln>
          </p:spPr>
          <p:txBody>
            <a:bodyPr wrap="square">
              <a:spAutoFit/>
            </a:bodyPr>
            <a:lstStyle/>
            <a:p>
              <a:pPr eaLnBrk="0" hangingPunct="0"/>
              <a:r>
                <a:rPr lang="nl-NL" sz="2000" b="1" i="1" dirty="0"/>
                <a:t>redelijkerwijs</a:t>
              </a:r>
            </a:p>
          </p:txBody>
        </p:sp>
      </p:grpSp>
      <p:sp>
        <p:nvSpPr>
          <p:cNvPr id="3" name="Content Placeholder 2"/>
          <p:cNvSpPr>
            <a:spLocks noGrp="1"/>
          </p:cNvSpPr>
          <p:nvPr>
            <p:ph idx="1"/>
          </p:nvPr>
        </p:nvSpPr>
        <p:spPr>
          <a:xfrm>
            <a:off x="661855" y="1570038"/>
            <a:ext cx="5494321" cy="5040560"/>
          </a:xfrm>
        </p:spPr>
        <p:txBody>
          <a:bodyPr>
            <a:normAutofit/>
          </a:bodyPr>
          <a:lstStyle/>
          <a:p>
            <a:pPr marL="0" indent="0">
              <a:lnSpc>
                <a:spcPct val="120000"/>
              </a:lnSpc>
              <a:buFont typeface="Arial" charset="0"/>
              <a:buNone/>
              <a:defRPr/>
            </a:pPr>
            <a:endParaRPr lang="nl-NL" sz="2200" b="1" dirty="0">
              <a:latin typeface="Calibri" panose="020F0502020204030204" pitchFamily="34" charset="0"/>
            </a:endParaRPr>
          </a:p>
          <a:p>
            <a:pPr marL="0" indent="0">
              <a:lnSpc>
                <a:spcPct val="120000"/>
              </a:lnSpc>
              <a:buFont typeface="Arial" charset="0"/>
              <a:buNone/>
              <a:defRPr/>
            </a:pPr>
            <a:r>
              <a:rPr lang="nl-NL" sz="2200" b="1" dirty="0">
                <a:latin typeface="Calibri" panose="020F0502020204030204" pitchFamily="34" charset="0"/>
              </a:rPr>
              <a:t>Verantwoordelijkheden van de werkgever:</a:t>
            </a:r>
          </a:p>
          <a:p>
            <a:pPr>
              <a:defRPr/>
            </a:pPr>
            <a:r>
              <a:rPr lang="nl-NL" sz="2200" dirty="0">
                <a:latin typeface="Calibri" panose="020F0502020204030204" pitchFamily="34" charset="0"/>
              </a:rPr>
              <a:t>risico</a:t>
            </a:r>
            <a:r>
              <a:rPr lang="en-US" sz="2200" dirty="0">
                <a:latin typeface="Calibri" panose="020F0502020204030204" pitchFamily="34" charset="0"/>
              </a:rPr>
              <a:t>-</a:t>
            </a:r>
            <a:r>
              <a:rPr lang="nl-NL" sz="2200" dirty="0">
                <a:latin typeface="Calibri" panose="020F0502020204030204" pitchFamily="34" charset="0"/>
              </a:rPr>
              <a:t>inventarisatie en -evaluatie (RI&amp;E);</a:t>
            </a:r>
          </a:p>
          <a:p>
            <a:pPr>
              <a:lnSpc>
                <a:spcPct val="150000"/>
              </a:lnSpc>
              <a:defRPr/>
            </a:pPr>
            <a:r>
              <a:rPr lang="nl-NL" sz="2200" dirty="0">
                <a:latin typeface="Calibri" panose="020F0502020204030204" pitchFamily="34" charset="0"/>
              </a:rPr>
              <a:t>opstellen van plan van aanpak;</a:t>
            </a:r>
          </a:p>
          <a:p>
            <a:pPr>
              <a:lnSpc>
                <a:spcPct val="150000"/>
              </a:lnSpc>
              <a:defRPr/>
            </a:pPr>
            <a:r>
              <a:rPr lang="nl-NL" sz="2200" dirty="0">
                <a:latin typeface="Calibri" panose="020F0502020204030204" pitchFamily="34" charset="0"/>
              </a:rPr>
              <a:t>voeren van beleid;</a:t>
            </a:r>
          </a:p>
          <a:p>
            <a:pPr>
              <a:defRPr/>
            </a:pPr>
            <a:r>
              <a:rPr lang="nl-NL" sz="2200" dirty="0">
                <a:latin typeface="Calibri" panose="020F0502020204030204" pitchFamily="34" charset="0"/>
              </a:rPr>
              <a:t>onderzoeken, melden en registreren van ongevallen;</a:t>
            </a:r>
          </a:p>
          <a:p>
            <a:pPr>
              <a:lnSpc>
                <a:spcPct val="150000"/>
              </a:lnSpc>
              <a:defRPr/>
            </a:pPr>
            <a:r>
              <a:rPr lang="nl-NL" sz="2200" dirty="0">
                <a:latin typeface="Calibri" panose="020F0502020204030204" pitchFamily="34" charset="0"/>
              </a:rPr>
              <a:t>geven van voorlichting;</a:t>
            </a:r>
          </a:p>
          <a:p>
            <a:pPr>
              <a:defRPr/>
            </a:pPr>
            <a:r>
              <a:rPr lang="nl-NL" sz="2200" dirty="0">
                <a:latin typeface="Calibri" panose="020F0502020204030204" pitchFamily="34" charset="0"/>
              </a:rPr>
              <a:t>zorgen voor veilige middelen en werkmethoden.</a:t>
            </a:r>
          </a:p>
          <a:p>
            <a:pPr marL="0" indent="0">
              <a:buFont typeface="Arial" charset="0"/>
              <a:buNone/>
              <a:defRPr/>
            </a:pPr>
            <a:endParaRPr lang="en-US" sz="2200" dirty="0">
              <a:latin typeface="Calibri" panose="020F0502020204030204" pitchFamily="34" charset="0"/>
            </a:endParaRPr>
          </a:p>
        </p:txBody>
      </p:sp>
      <p:sp>
        <p:nvSpPr>
          <p:cNvPr id="9" name="Titel 1"/>
          <p:cNvSpPr txBox="1">
            <a:spLocks/>
          </p:cNvSpPr>
          <p:nvPr/>
        </p:nvSpPr>
        <p:spPr>
          <a:xfrm>
            <a:off x="251520" y="284536"/>
            <a:ext cx="8496944" cy="1345778"/>
          </a:xfrm>
          <a:prstGeom prst="rect">
            <a:avLst/>
          </a:prstGeom>
        </p:spPr>
        <p:txBody>
          <a:bodyPr vert="horz" lIns="91440" tIns="45720" rIns="91440" bIns="45720" rtlCol="0" anchor="t">
            <a:normAutofit/>
          </a:bodyPr>
          <a:lstStyle/>
          <a:p>
            <a:pPr marR="0" lvl="0" algn="l" defTabSz="914400" rtl="0" eaLnBrk="1" fontAlgn="auto" latinLnBrk="0" hangingPunct="1">
              <a:lnSpc>
                <a:spcPct val="100000"/>
              </a:lnSpc>
              <a:spcBef>
                <a:spcPct val="0"/>
              </a:spcBef>
              <a:spcAft>
                <a:spcPts val="0"/>
              </a:spcAft>
              <a:buClrTx/>
              <a:buSzTx/>
              <a:tabLst/>
              <a:defRPr/>
            </a:pPr>
            <a:r>
              <a:rPr kumimoji="0" lang="nl-NL" b="1" i="0" u="none" strike="noStrike" kern="1200" cap="none" spc="0" normalizeH="0" baseline="0" noProof="0" dirty="0">
                <a:ln>
                  <a:noFill/>
                </a:ln>
                <a:solidFill>
                  <a:schemeClr val="bg1">
                    <a:lumMod val="65000"/>
                  </a:schemeClr>
                </a:solidFill>
                <a:effectLst/>
                <a:uLnTx/>
                <a:uFillTx/>
                <a:latin typeface="+mj-lt"/>
                <a:ea typeface="+mj-ea"/>
                <a:cs typeface="+mj-cs"/>
              </a:rPr>
              <a:t>1.</a:t>
            </a:r>
            <a:r>
              <a:rPr kumimoji="0" lang="nl-NL" b="1" i="0" u="none" strike="noStrike" kern="1200" cap="none" spc="0" normalizeH="0" noProof="0" dirty="0">
                <a:ln>
                  <a:noFill/>
                </a:ln>
                <a:solidFill>
                  <a:schemeClr val="bg1">
                    <a:lumMod val="65000"/>
                  </a:schemeClr>
                </a:solidFill>
                <a:effectLst/>
                <a:uLnTx/>
                <a:uFillTx/>
                <a:latin typeface="+mj-lt"/>
                <a:ea typeface="+mj-ea"/>
                <a:cs typeface="+mj-cs"/>
              </a:rPr>
              <a:t> </a:t>
            </a:r>
            <a:r>
              <a:rPr kumimoji="0" lang="nl-NL" b="1" i="0" u="none" strike="noStrike" kern="1200" cap="none" spc="0" normalizeH="0" baseline="0" noProof="0" dirty="0">
                <a:ln>
                  <a:noFill/>
                </a:ln>
                <a:solidFill>
                  <a:schemeClr val="bg1">
                    <a:lumMod val="65000"/>
                  </a:schemeClr>
                </a:solidFill>
                <a:effectLst/>
                <a:uLnTx/>
                <a:uFillTx/>
                <a:latin typeface="+mj-lt"/>
                <a:ea typeface="+mj-ea"/>
                <a:cs typeface="+mj-cs"/>
              </a:rPr>
              <a:t>Regelgeving en veiligheidsregels</a:t>
            </a:r>
          </a:p>
          <a:p>
            <a:pPr marR="0" lvl="0" algn="l" defTabSz="914400" rtl="0" eaLnBrk="1" fontAlgn="auto" latinLnBrk="0" hangingPunct="1">
              <a:lnSpc>
                <a:spcPct val="100000"/>
              </a:lnSpc>
              <a:spcBef>
                <a:spcPct val="0"/>
              </a:spcBef>
              <a:spcAft>
                <a:spcPts val="0"/>
              </a:spcAft>
              <a:buClrTx/>
              <a:buSzTx/>
              <a:tabLst/>
              <a:defRPr/>
            </a:pPr>
            <a:r>
              <a:rPr lang="nl-NL" sz="2800" b="1" dirty="0"/>
              <a:t>1.4 Taken verantwoordelijkheden &amp; bevoegdheden</a:t>
            </a:r>
            <a:endParaRPr kumimoji="0" lang="nl-NL" sz="2800" b="0" i="0" u="none" strike="noStrike" kern="1200" cap="none" spc="0" normalizeH="0" baseline="0" noProof="0" dirty="0">
              <a:ln>
                <a:noFill/>
              </a:ln>
              <a:effectLst/>
              <a:uLnTx/>
              <a:uFillTx/>
              <a:latin typeface="+mj-lt"/>
              <a:ea typeface="+mj-ea"/>
              <a:cs typeface="+mj-cs"/>
            </a:endParaRPr>
          </a:p>
        </p:txBody>
      </p:sp>
      <p:pic>
        <p:nvPicPr>
          <p:cNvPr id="11" name="Picture 12"/>
          <p:cNvPicPr>
            <a:picLocks noChangeAspect="1" noChangeArrowheads="1"/>
          </p:cNvPicPr>
          <p:nvPr/>
        </p:nvPicPr>
        <p:blipFill>
          <a:blip r:embed="rId3" cstate="email"/>
          <a:srcRect/>
          <a:stretch>
            <a:fillRect/>
          </a:stretch>
        </p:blipFill>
        <p:spPr bwMode="auto">
          <a:xfrm>
            <a:off x="5704648" y="3736479"/>
            <a:ext cx="1543050" cy="2343150"/>
          </a:xfrm>
          <a:prstGeom prst="rect">
            <a:avLst/>
          </a:prstGeom>
          <a:noFill/>
          <a:ln w="9525">
            <a:noFill/>
            <a:miter lim="800000"/>
            <a:headEnd/>
            <a:tailEnd/>
          </a:ln>
        </p:spPr>
      </p:pic>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geronde rechthoek 8"/>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
        <p:nvSpPr>
          <p:cNvPr id="2" name="Titel 1"/>
          <p:cNvSpPr>
            <a:spLocks noGrp="1"/>
          </p:cNvSpPr>
          <p:nvPr>
            <p:ph type="title"/>
          </p:nvPr>
        </p:nvSpPr>
        <p:spPr>
          <a:xfrm>
            <a:off x="251520" y="284536"/>
            <a:ext cx="8229600" cy="1143000"/>
          </a:xfrm>
        </p:spPr>
        <p:txBody>
          <a:bodyPr anchor="t">
            <a:normAutofit fontScale="90000"/>
          </a:bodyPr>
          <a:lstStyle/>
          <a:p>
            <a:pPr lvl="0" algn="l">
              <a:defRPr/>
            </a:pPr>
            <a:r>
              <a:rPr lang="nl-NL" sz="2000" b="1" dirty="0">
                <a:solidFill>
                  <a:schemeClr val="bg1">
                    <a:lumMod val="65000"/>
                  </a:schemeClr>
                </a:solidFill>
              </a:rPr>
              <a:t>1. Regelgeving en veiligheidsregels</a:t>
            </a:r>
            <a:br>
              <a:rPr lang="nl-NL" sz="3200" b="1" dirty="0">
                <a:solidFill>
                  <a:schemeClr val="bg1">
                    <a:lumMod val="65000"/>
                  </a:schemeClr>
                </a:solidFill>
              </a:rPr>
            </a:br>
            <a:r>
              <a:rPr lang="nl-NL" sz="3100" b="1" dirty="0"/>
              <a:t>1.4 Taken verantwoordelijkheden &amp; bevoegdheden</a:t>
            </a:r>
            <a:br>
              <a:rPr lang="nl-NL" sz="3200" dirty="0"/>
            </a:br>
            <a:endParaRPr lang="nl-NL" sz="3200" dirty="0"/>
          </a:p>
        </p:txBody>
      </p:sp>
      <p:sp>
        <p:nvSpPr>
          <p:cNvPr id="6" name="Content Placeholder 2"/>
          <p:cNvSpPr>
            <a:spLocks noGrp="1"/>
          </p:cNvSpPr>
          <p:nvPr>
            <p:ph idx="1"/>
          </p:nvPr>
        </p:nvSpPr>
        <p:spPr>
          <a:xfrm>
            <a:off x="479594" y="1772816"/>
            <a:ext cx="5172526" cy="4709120"/>
          </a:xfrm>
        </p:spPr>
        <p:txBody>
          <a:bodyPr>
            <a:noAutofit/>
          </a:bodyPr>
          <a:lstStyle/>
          <a:p>
            <a:pPr marL="0" indent="0">
              <a:buFont typeface="Arial" charset="0"/>
              <a:buNone/>
              <a:defRPr/>
            </a:pPr>
            <a:r>
              <a:rPr lang="nl-NL" sz="2200" b="1" dirty="0">
                <a:cs typeface="+mn-cs"/>
              </a:rPr>
              <a:t>Verantwoordelijkheden  van werknemers:</a:t>
            </a:r>
          </a:p>
          <a:p>
            <a:pPr>
              <a:defRPr/>
            </a:pPr>
            <a:r>
              <a:rPr lang="nl-NL" sz="2200" dirty="0">
                <a:cs typeface="+mn-cs"/>
              </a:rPr>
              <a:t>geen gevaar veroorzaken</a:t>
            </a:r>
          </a:p>
          <a:p>
            <a:pPr>
              <a:defRPr/>
            </a:pPr>
            <a:r>
              <a:rPr lang="nl-NL" sz="2200" dirty="0">
                <a:cs typeface="+mn-cs"/>
              </a:rPr>
              <a:t>beveiligingen en persoonlijke beschermingsmiddelen toepassen</a:t>
            </a:r>
          </a:p>
          <a:p>
            <a:pPr>
              <a:defRPr/>
            </a:pPr>
            <a:r>
              <a:rPr lang="nl-NL" sz="2200" dirty="0">
                <a:cs typeface="+mn-cs"/>
              </a:rPr>
              <a:t>voorlichting en instructie volgen</a:t>
            </a:r>
          </a:p>
          <a:p>
            <a:pPr>
              <a:defRPr/>
            </a:pPr>
            <a:r>
              <a:rPr lang="nl-NL" sz="2200" dirty="0">
                <a:cs typeface="+mn-cs"/>
              </a:rPr>
              <a:t>gereedschap (en machines) op de juiste manier gebruiken</a:t>
            </a:r>
          </a:p>
          <a:p>
            <a:pPr>
              <a:defRPr/>
            </a:pPr>
            <a:r>
              <a:rPr lang="nl-NL" sz="2200" dirty="0">
                <a:cs typeface="+mn-cs"/>
              </a:rPr>
              <a:t>melden van gevaar</a:t>
            </a:r>
          </a:p>
          <a:p>
            <a:pPr>
              <a:defRPr/>
            </a:pPr>
            <a:r>
              <a:rPr lang="nl-NL" sz="2200" dirty="0">
                <a:cs typeface="+mn-cs"/>
              </a:rPr>
              <a:t>meewerken aan ongevalsonderzoek </a:t>
            </a:r>
          </a:p>
          <a:p>
            <a:pPr>
              <a:defRPr/>
            </a:pPr>
            <a:endParaRPr lang="en-US" sz="2200" dirty="0">
              <a:cs typeface="+mn-cs"/>
            </a:endParaRPr>
          </a:p>
        </p:txBody>
      </p:sp>
      <p:pic>
        <p:nvPicPr>
          <p:cNvPr id="7" name="Picture 8"/>
          <p:cNvPicPr>
            <a:picLocks noChangeAspect="1" noChangeArrowheads="1"/>
          </p:cNvPicPr>
          <p:nvPr/>
        </p:nvPicPr>
        <p:blipFill>
          <a:blip r:embed="rId2" cstate="email"/>
          <a:srcRect/>
          <a:stretch>
            <a:fillRect/>
          </a:stretch>
        </p:blipFill>
        <p:spPr bwMode="auto">
          <a:xfrm>
            <a:off x="5868144" y="3356992"/>
            <a:ext cx="2876550" cy="2847975"/>
          </a:xfrm>
          <a:prstGeom prst="rect">
            <a:avLst/>
          </a:prstGeom>
          <a:noFill/>
          <a:ln w="9525">
            <a:noFill/>
            <a:miter lim="800000"/>
            <a:headEnd/>
            <a:tailEnd/>
          </a:ln>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Meewerken aan onderzoek</a:t>
            </a: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95157" y="116632"/>
            <a:ext cx="3795508" cy="6741367"/>
          </a:xfrm>
        </p:spPr>
      </p:pic>
      <p:sp>
        <p:nvSpPr>
          <p:cNvPr id="6" name="Tijdelijke aanduiding voor tekst 5"/>
          <p:cNvSpPr>
            <a:spLocks noGrp="1"/>
          </p:cNvSpPr>
          <p:nvPr>
            <p:ph type="body" sz="half" idx="2"/>
          </p:nvPr>
        </p:nvSpPr>
        <p:spPr/>
        <p:txBody>
          <a:bodyPr/>
          <a:lstStyle/>
          <a:p>
            <a:r>
              <a:rPr lang="nl-NL" dirty="0"/>
              <a:t>Artikel zomer 2018….</a:t>
            </a:r>
          </a:p>
        </p:txBody>
      </p:sp>
    </p:spTree>
    <p:extLst>
      <p:ext uri="{BB962C8B-B14F-4D97-AF65-F5344CB8AC3E}">
        <p14:creationId xmlns:p14="http://schemas.microsoft.com/office/powerpoint/2010/main" val="101016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buNone/>
            </a:pPr>
            <a:r>
              <a:rPr lang="nl-NL" sz="2400" dirty="0"/>
              <a:t>Werkvergunning: </a:t>
            </a:r>
            <a:r>
              <a:rPr lang="nl-NL" sz="2400" dirty="0">
                <a:solidFill>
                  <a:srgbClr val="FF0000"/>
                </a:solidFill>
              </a:rPr>
              <a:t>Bij gevaarlijke klussen</a:t>
            </a:r>
          </a:p>
          <a:p>
            <a:pPr>
              <a:defRPr/>
            </a:pPr>
            <a:r>
              <a:rPr lang="nl-NL" sz="2400" dirty="0"/>
              <a:t>overleg tussen betrokkenen;</a:t>
            </a:r>
          </a:p>
          <a:p>
            <a:pPr>
              <a:defRPr/>
            </a:pPr>
            <a:r>
              <a:rPr lang="nl-NL" sz="2400" dirty="0"/>
              <a:t>bindende afspraken;</a:t>
            </a:r>
          </a:p>
          <a:p>
            <a:pPr>
              <a:defRPr/>
            </a:pPr>
            <a:r>
              <a:rPr lang="nl-NL" sz="2400" dirty="0"/>
              <a:t>vastleggen van voorwaarden voor uitvoeren van werk.</a:t>
            </a:r>
          </a:p>
          <a:p>
            <a:pPr>
              <a:buNone/>
            </a:pPr>
            <a:endParaRPr lang="nl-NL" sz="2400" dirty="0"/>
          </a:p>
          <a:p>
            <a:pPr marL="0" indent="0">
              <a:buFont typeface="Arial" charset="0"/>
              <a:buNone/>
              <a:defRPr/>
            </a:pPr>
            <a:r>
              <a:rPr lang="nl-NL" sz="2400" dirty="0"/>
              <a:t>Specifieke werkvergunningen zijn:</a:t>
            </a:r>
          </a:p>
          <a:p>
            <a:pPr>
              <a:defRPr/>
            </a:pPr>
            <a:r>
              <a:rPr lang="nl-NL" sz="2400" dirty="0"/>
              <a:t>heetwerkvergunningen</a:t>
            </a:r>
          </a:p>
          <a:p>
            <a:pPr>
              <a:defRPr/>
            </a:pPr>
            <a:r>
              <a:rPr lang="nl-NL" sz="2400" dirty="0"/>
              <a:t>Graafvergunningen graven in vervuilde grond</a:t>
            </a:r>
          </a:p>
          <a:p>
            <a:pPr>
              <a:defRPr/>
            </a:pPr>
            <a:r>
              <a:rPr lang="nl-NL" sz="2400" dirty="0"/>
              <a:t>Werken aan/bij gevaarlijke stralingsbronnen</a:t>
            </a:r>
          </a:p>
          <a:p>
            <a:pPr>
              <a:defRPr/>
            </a:pPr>
            <a:r>
              <a:rPr lang="nl-NL" sz="2400" dirty="0"/>
              <a:t>verwijderen van asbest</a:t>
            </a:r>
          </a:p>
          <a:p>
            <a:pPr>
              <a:buNone/>
            </a:pPr>
            <a:endParaRPr lang="nl-NL" sz="2400" dirty="0"/>
          </a:p>
        </p:txBody>
      </p:sp>
      <p:sp>
        <p:nvSpPr>
          <p:cNvPr id="4" name="Titel 1"/>
          <p:cNvSpPr>
            <a:spLocks noGrp="1"/>
          </p:cNvSpPr>
          <p:nvPr>
            <p:ph type="title"/>
          </p:nvPr>
        </p:nvSpPr>
        <p:spPr>
          <a:xfrm>
            <a:off x="250825" y="280191"/>
            <a:ext cx="8229600" cy="1143000"/>
          </a:xfrm>
        </p:spPr>
        <p:txBody>
          <a:bodyPr anchor="t">
            <a:normAutofit/>
          </a:bodyPr>
          <a:lstStyle/>
          <a:p>
            <a:pPr algn="l"/>
            <a:r>
              <a:rPr lang="nl-NL" sz="1800" b="1" dirty="0">
                <a:solidFill>
                  <a:schemeClr val="bg1">
                    <a:lumMod val="65000"/>
                  </a:schemeClr>
                </a:solidFill>
              </a:rPr>
              <a:t>1. Regelgeving en veiligheidsregels</a:t>
            </a:r>
            <a:br>
              <a:rPr lang="nl-NL" sz="3200" b="1" dirty="0">
                <a:solidFill>
                  <a:schemeClr val="bg1">
                    <a:lumMod val="65000"/>
                  </a:schemeClr>
                </a:solidFill>
              </a:rPr>
            </a:br>
            <a:r>
              <a:rPr lang="nl-NL" sz="2800" b="1" dirty="0"/>
              <a:t>1.5 Werkvergunningen</a:t>
            </a:r>
            <a:endParaRPr lang="nl-NL" sz="2800" dirty="0">
              <a:solidFill>
                <a:schemeClr val="bg1">
                  <a:lumMod val="65000"/>
                </a:schemeClr>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7" name="Afgeronde rechthoek 6"/>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Font typeface="Arial" charset="0"/>
              <a:buNone/>
              <a:defRPr/>
            </a:pPr>
            <a:r>
              <a:rPr lang="nl-NL" sz="2400" dirty="0"/>
              <a:t>Onderdelen werkvergunning:</a:t>
            </a:r>
          </a:p>
          <a:p>
            <a:pPr>
              <a:defRPr/>
            </a:pPr>
            <a:r>
              <a:rPr lang="nl-NL" sz="2400" dirty="0"/>
              <a:t>aanvraag werkzaamheden</a:t>
            </a:r>
          </a:p>
          <a:p>
            <a:pPr>
              <a:defRPr/>
            </a:pPr>
            <a:r>
              <a:rPr lang="nl-NL" sz="2400" dirty="0"/>
              <a:t>maatregelen door verstrekkende afdeling </a:t>
            </a:r>
            <a:r>
              <a:rPr lang="nl-NL" sz="2400" dirty="0">
                <a:solidFill>
                  <a:srgbClr val="FF0000"/>
                </a:solidFill>
              </a:rPr>
              <a:t>(voor wie je de klus uitvoert)</a:t>
            </a:r>
          </a:p>
          <a:p>
            <a:pPr>
              <a:defRPr/>
            </a:pPr>
            <a:r>
              <a:rPr lang="nl-NL" sz="2400" dirty="0"/>
              <a:t>maatregelen door houder </a:t>
            </a:r>
            <a:r>
              <a:rPr lang="nl-NL" sz="2400" dirty="0">
                <a:solidFill>
                  <a:srgbClr val="FF0000"/>
                </a:solidFill>
              </a:rPr>
              <a:t>(bedrijf wat klus gaat uitvoeren)</a:t>
            </a:r>
          </a:p>
          <a:p>
            <a:pPr>
              <a:defRPr/>
            </a:pPr>
            <a:r>
              <a:rPr lang="nl-NL" sz="2400" dirty="0"/>
              <a:t>Bekrachtiging (</a:t>
            </a:r>
            <a:r>
              <a:rPr lang="nl-NL" sz="2400" dirty="0">
                <a:solidFill>
                  <a:srgbClr val="FF0000"/>
                </a:solidFill>
              </a:rPr>
              <a:t>Handtekening)</a:t>
            </a:r>
          </a:p>
          <a:p>
            <a:endParaRPr lang="nl-NL" dirty="0"/>
          </a:p>
        </p:txBody>
      </p:sp>
      <p:sp>
        <p:nvSpPr>
          <p:cNvPr id="4" name="Titel 1"/>
          <p:cNvSpPr>
            <a:spLocks noGrp="1"/>
          </p:cNvSpPr>
          <p:nvPr>
            <p:ph type="title"/>
          </p:nvPr>
        </p:nvSpPr>
        <p:spPr>
          <a:xfrm>
            <a:off x="250825" y="268160"/>
            <a:ext cx="8229600" cy="1143000"/>
          </a:xfrm>
        </p:spPr>
        <p:txBody>
          <a:bodyPr anchor="t">
            <a:normAutofit/>
          </a:bodyPr>
          <a:lstStyle/>
          <a:p>
            <a:pPr algn="l"/>
            <a:r>
              <a:rPr lang="nl-NL" sz="1800" b="1" dirty="0">
                <a:solidFill>
                  <a:schemeClr val="bg1">
                    <a:lumMod val="65000"/>
                  </a:schemeClr>
                </a:solidFill>
              </a:rPr>
              <a:t>1. Regelgeving en veiligheidsregels</a:t>
            </a:r>
            <a:br>
              <a:rPr lang="nl-NL" sz="3200" b="1" dirty="0">
                <a:solidFill>
                  <a:schemeClr val="bg1">
                    <a:lumMod val="65000"/>
                  </a:schemeClr>
                </a:solidFill>
              </a:rPr>
            </a:br>
            <a:r>
              <a:rPr lang="nl-NL" sz="2800" b="1" dirty="0"/>
              <a:t>1.5 Werkvergunningen</a:t>
            </a:r>
            <a:endParaRPr lang="nl-NL" sz="2800" dirty="0">
              <a:solidFill>
                <a:schemeClr val="bg1">
                  <a:lumMod val="65000"/>
                </a:schemeClr>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7" name="Afgeronde rechthoek 6"/>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pic>
        <p:nvPicPr>
          <p:cNvPr id="8" name="Afbeelding 7">
            <a:extLst>
              <a:ext uri="{FF2B5EF4-FFF2-40B4-BE49-F238E27FC236}">
                <a16:creationId xmlns:a16="http://schemas.microsoft.com/office/drawing/2014/main" id="{23923CA5-524E-4F8D-8340-6A1716C66295}"/>
              </a:ext>
            </a:extLst>
          </p:cNvPr>
          <p:cNvPicPr>
            <a:picLocks noChangeAspect="1"/>
          </p:cNvPicPr>
          <p:nvPr/>
        </p:nvPicPr>
        <p:blipFill>
          <a:blip r:embed="rId3"/>
          <a:stretch>
            <a:fillRect/>
          </a:stretch>
        </p:blipFill>
        <p:spPr>
          <a:xfrm>
            <a:off x="5148064" y="4073577"/>
            <a:ext cx="2890239" cy="28149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t>VIER THEMA’S</a:t>
            </a:r>
          </a:p>
        </p:txBody>
      </p:sp>
      <p:sp>
        <p:nvSpPr>
          <p:cNvPr id="5" name="Tijdelijke aanduiding voor inhoud 4"/>
          <p:cNvSpPr>
            <a:spLocks noGrp="1"/>
          </p:cNvSpPr>
          <p:nvPr>
            <p:ph idx="1"/>
          </p:nvPr>
        </p:nvSpPr>
        <p:spPr/>
        <p:txBody>
          <a:bodyPr>
            <a:normAutofit lnSpcReduction="10000"/>
          </a:bodyPr>
          <a:lstStyle/>
          <a:p>
            <a:pPr>
              <a:buNone/>
            </a:pPr>
            <a:r>
              <a:rPr lang="nl-NL" sz="2400" b="1" dirty="0"/>
              <a:t>Thema A</a:t>
            </a:r>
            <a:r>
              <a:rPr lang="nl-NL" sz="2400" dirty="0"/>
              <a:t>: </a:t>
            </a:r>
          </a:p>
          <a:p>
            <a:pPr>
              <a:buNone/>
            </a:pPr>
            <a:r>
              <a:rPr lang="nl-NL" sz="2400" dirty="0"/>
              <a:t>	</a:t>
            </a:r>
            <a:r>
              <a:rPr lang="nl-NL" sz="2200" dirty="0"/>
              <a:t>Voorbereiden, bespreken en inspecteren van werkzaamheden</a:t>
            </a:r>
          </a:p>
          <a:p>
            <a:pPr>
              <a:buNone/>
            </a:pPr>
            <a:endParaRPr lang="nl-NL" sz="2400" b="1" dirty="0"/>
          </a:p>
          <a:p>
            <a:pPr>
              <a:buNone/>
            </a:pPr>
            <a:r>
              <a:rPr lang="nl-NL" sz="2400" b="1" dirty="0"/>
              <a:t>Thema B</a:t>
            </a:r>
            <a:r>
              <a:rPr lang="nl-NL" sz="2400" dirty="0"/>
              <a:t>: </a:t>
            </a:r>
          </a:p>
          <a:p>
            <a:pPr>
              <a:buNone/>
            </a:pPr>
            <a:r>
              <a:rPr lang="nl-NL" sz="2400" dirty="0"/>
              <a:t>	</a:t>
            </a:r>
            <a:r>
              <a:rPr lang="nl-NL" sz="2200" dirty="0"/>
              <a:t>Uitvoeren van werkzaamheden</a:t>
            </a:r>
          </a:p>
          <a:p>
            <a:pPr>
              <a:buNone/>
            </a:pPr>
            <a:endParaRPr lang="nl-NL" sz="2400" b="1" dirty="0"/>
          </a:p>
          <a:p>
            <a:pPr>
              <a:buNone/>
            </a:pPr>
            <a:r>
              <a:rPr lang="nl-NL" sz="2400" b="1" dirty="0"/>
              <a:t>Thema C</a:t>
            </a:r>
            <a:r>
              <a:rPr lang="nl-NL" sz="2400" dirty="0"/>
              <a:t>: </a:t>
            </a:r>
          </a:p>
          <a:p>
            <a:pPr>
              <a:buNone/>
            </a:pPr>
            <a:r>
              <a:rPr lang="nl-NL" sz="2400" dirty="0"/>
              <a:t>	</a:t>
            </a:r>
            <a:r>
              <a:rPr lang="nl-NL" sz="2200" dirty="0"/>
              <a:t>Beheersen van specifieke gevaren</a:t>
            </a:r>
          </a:p>
          <a:p>
            <a:pPr>
              <a:buNone/>
            </a:pPr>
            <a:endParaRPr lang="nl-NL" sz="2400" b="1" dirty="0"/>
          </a:p>
          <a:p>
            <a:pPr>
              <a:buNone/>
            </a:pPr>
            <a:r>
              <a:rPr lang="nl-NL" sz="2400" b="1" dirty="0"/>
              <a:t>Thema D</a:t>
            </a:r>
            <a:r>
              <a:rPr lang="nl-NL" sz="2400" dirty="0"/>
              <a:t>:</a:t>
            </a:r>
          </a:p>
          <a:p>
            <a:pPr>
              <a:buNone/>
            </a:pPr>
            <a:r>
              <a:rPr lang="nl-NL" sz="2400" dirty="0"/>
              <a:t>	</a:t>
            </a:r>
            <a:r>
              <a:rPr lang="nl-NL" sz="2200" dirty="0"/>
              <a:t>Beheersen van incidenten en ongevallen</a:t>
            </a:r>
          </a:p>
        </p:txBody>
      </p:sp>
      <p:sp>
        <p:nvSpPr>
          <p:cNvPr id="6" name="Afgeronde rechthoek 5"/>
          <p:cNvSpPr/>
          <p:nvPr/>
        </p:nvSpPr>
        <p:spPr>
          <a:xfrm>
            <a:off x="7956376" y="5157192"/>
            <a:ext cx="1187624" cy="1008112"/>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thema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7" name="Afgeronde rechthoek 6"/>
          <p:cNvSpPr/>
          <p:nvPr/>
        </p:nvSpPr>
        <p:spPr>
          <a:xfrm>
            <a:off x="7956376" y="4005064"/>
            <a:ext cx="1187624" cy="100811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thema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8" name="Afgeronde rechthoek 7"/>
          <p:cNvSpPr/>
          <p:nvPr/>
        </p:nvSpPr>
        <p:spPr>
          <a:xfrm>
            <a:off x="7956376" y="1700808"/>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white"/>
                </a:solidFill>
                <a:effectLst/>
                <a:uLnTx/>
                <a:uFillTx/>
                <a:latin typeface="Calibri"/>
                <a:ea typeface="+mn-ea"/>
                <a:cs typeface="+mn-cs"/>
              </a:rPr>
              <a:t>thema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9" name="Afgeronde rechthoek 8"/>
          <p:cNvSpPr/>
          <p:nvPr/>
        </p:nvSpPr>
        <p:spPr>
          <a:xfrm>
            <a:off x="7956376" y="2852936"/>
            <a:ext cx="1187624" cy="100811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thema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Calibri"/>
                <a:ea typeface="+mn-ea"/>
                <a:cs typeface="+mn-cs"/>
              </a:rPr>
              <a:t>B</a:t>
            </a: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Tree>
    <p:extLst>
      <p:ext uri="{BB962C8B-B14F-4D97-AF65-F5344CB8AC3E}">
        <p14:creationId xmlns:p14="http://schemas.microsoft.com/office/powerpoint/2010/main" val="75095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45393-730A-4E7F-852F-094C76840C13}"/>
              </a:ext>
            </a:extLst>
          </p:cNvPr>
          <p:cNvSpPr>
            <a:spLocks noGrp="1"/>
          </p:cNvSpPr>
          <p:nvPr>
            <p:ph type="title"/>
          </p:nvPr>
        </p:nvSpPr>
        <p:spPr/>
        <p:txBody>
          <a:bodyPr/>
          <a:lstStyle/>
          <a:p>
            <a:r>
              <a:rPr lang="nl-NL" dirty="0"/>
              <a:t>DG </a:t>
            </a:r>
            <a:r>
              <a:rPr lang="nl-NL"/>
              <a:t>hoveniers bij Calduran</a:t>
            </a:r>
            <a:r>
              <a:rPr lang="nl-NL" dirty="0"/>
              <a:t> </a:t>
            </a:r>
          </a:p>
        </p:txBody>
      </p:sp>
      <p:pic>
        <p:nvPicPr>
          <p:cNvPr id="4" name="Afbeelding 3">
            <a:extLst>
              <a:ext uri="{FF2B5EF4-FFF2-40B4-BE49-F238E27FC236}">
                <a16:creationId xmlns:a16="http://schemas.microsoft.com/office/drawing/2014/main" id="{44C8CA72-C56A-4427-A127-8E0EEF21470C}"/>
              </a:ext>
            </a:extLst>
          </p:cNvPr>
          <p:cNvPicPr>
            <a:picLocks noChangeAspect="1"/>
          </p:cNvPicPr>
          <p:nvPr/>
        </p:nvPicPr>
        <p:blipFill rotWithShape="1">
          <a:blip r:embed="rId2">
            <a:extLst>
              <a:ext uri="{28A0092B-C50C-407E-A947-70E740481C1C}">
                <a14:useLocalDpi xmlns:a14="http://schemas.microsoft.com/office/drawing/2010/main" val="0"/>
              </a:ext>
            </a:extLst>
          </a:blip>
          <a:srcRect l="4999" t="18500" r="10625" b="6950"/>
          <a:stretch/>
        </p:blipFill>
        <p:spPr>
          <a:xfrm>
            <a:off x="539552" y="1470794"/>
            <a:ext cx="7715200" cy="5112568"/>
          </a:xfrm>
          <a:prstGeom prst="rect">
            <a:avLst/>
          </a:prstGeom>
        </p:spPr>
      </p:pic>
    </p:spTree>
    <p:extLst>
      <p:ext uri="{BB962C8B-B14F-4D97-AF65-F5344CB8AC3E}">
        <p14:creationId xmlns:p14="http://schemas.microsoft.com/office/powerpoint/2010/main" val="165193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F87E0-04B3-4CA9-80A2-ADD71B7F6EBE}"/>
              </a:ext>
            </a:extLst>
          </p:cNvPr>
          <p:cNvSpPr>
            <a:spLocks noGrp="1"/>
          </p:cNvSpPr>
          <p:nvPr>
            <p:ph type="title"/>
          </p:nvPr>
        </p:nvSpPr>
        <p:spPr/>
        <p:txBody>
          <a:bodyPr/>
          <a:lstStyle/>
          <a:p>
            <a:r>
              <a:rPr lang="nl-NL" dirty="0"/>
              <a:t>Nut van werkvergunning</a:t>
            </a:r>
          </a:p>
        </p:txBody>
      </p:sp>
      <p:sp>
        <p:nvSpPr>
          <p:cNvPr id="3" name="Tijdelijke aanduiding voor inhoud 2">
            <a:extLst>
              <a:ext uri="{FF2B5EF4-FFF2-40B4-BE49-F238E27FC236}">
                <a16:creationId xmlns:a16="http://schemas.microsoft.com/office/drawing/2014/main" id="{28F798BD-98AE-4AB0-B5A9-8C01E8A4E16A}"/>
              </a:ext>
            </a:extLst>
          </p:cNvPr>
          <p:cNvSpPr>
            <a:spLocks noGrp="1"/>
          </p:cNvSpPr>
          <p:nvPr>
            <p:ph idx="1"/>
          </p:nvPr>
        </p:nvSpPr>
        <p:spPr/>
        <p:txBody>
          <a:bodyPr/>
          <a:lstStyle/>
          <a:p>
            <a:r>
              <a:rPr lang="nl-NL" dirty="0">
                <a:hlinkClick r:id="rId2" tooltip="Originele URL: https://www.dumpert.nl/item/100019885_30966a83. Klik of tik als u deze koppeling vertrouwt."/>
              </a:rPr>
              <a:t>https://www.dumpert.nl/item/100019885_30966a83</a:t>
            </a:r>
            <a:r>
              <a:rPr lang="nl-NL" dirty="0"/>
              <a:t> </a:t>
            </a:r>
          </a:p>
        </p:txBody>
      </p:sp>
      <p:sp>
        <p:nvSpPr>
          <p:cNvPr id="4" name="Tijdelijke aanduiding voor tekst 3">
            <a:extLst>
              <a:ext uri="{FF2B5EF4-FFF2-40B4-BE49-F238E27FC236}">
                <a16:creationId xmlns:a16="http://schemas.microsoft.com/office/drawing/2014/main" id="{2FFBC244-8B86-416C-BDC5-AB79FF3DCEA6}"/>
              </a:ext>
            </a:extLst>
          </p:cNvPr>
          <p:cNvSpPr>
            <a:spLocks noGrp="1"/>
          </p:cNvSpPr>
          <p:nvPr>
            <p:ph type="body" sz="half" idx="2"/>
          </p:nvPr>
        </p:nvSpPr>
        <p:spPr/>
        <p:txBody>
          <a:bodyPr>
            <a:normAutofit/>
          </a:bodyPr>
          <a:lstStyle/>
          <a:p>
            <a:r>
              <a:rPr lang="nl-NL" sz="2000" dirty="0"/>
              <a:t>Werken met lantaarnpaal plaatsen: </a:t>
            </a:r>
          </a:p>
          <a:p>
            <a:pPr marL="285750" indent="-285750">
              <a:buFont typeface="Wingdings" panose="05000000000000000000" pitchFamily="2" charset="2"/>
              <a:buChar char="è"/>
            </a:pPr>
            <a:r>
              <a:rPr lang="nl-NL" sz="2000" dirty="0"/>
              <a:t>Geen groot risico.</a:t>
            </a:r>
          </a:p>
          <a:p>
            <a:pPr marL="285750" indent="-285750">
              <a:buFont typeface="Wingdings" panose="05000000000000000000" pitchFamily="2" charset="2"/>
              <a:buChar char="è"/>
            </a:pPr>
            <a:endParaRPr lang="nl-NL" sz="2000" dirty="0"/>
          </a:p>
          <a:p>
            <a:pPr marL="285750" indent="-285750">
              <a:buFont typeface="Wingdings" panose="05000000000000000000" pitchFamily="2" charset="2"/>
              <a:buChar char="è"/>
            </a:pPr>
            <a:r>
              <a:rPr lang="nl-NL" sz="2000" dirty="0"/>
              <a:t>Werken bij stroom: </a:t>
            </a:r>
            <a:r>
              <a:rPr lang="nl-NL" sz="2000" b="1" dirty="0"/>
              <a:t>Risico!</a:t>
            </a:r>
          </a:p>
          <a:p>
            <a:pPr marL="285750" indent="-285750">
              <a:buFont typeface="Wingdings" panose="05000000000000000000" pitchFamily="2" charset="2"/>
              <a:buChar char="è"/>
            </a:pPr>
            <a:endParaRPr lang="nl-NL" sz="2000" dirty="0"/>
          </a:p>
          <a:p>
            <a:pPr marL="285750" indent="-285750">
              <a:buFont typeface="Wingdings" panose="05000000000000000000" pitchFamily="2" charset="2"/>
              <a:buChar char="è"/>
            </a:pPr>
            <a:r>
              <a:rPr lang="nl-NL" sz="2000" dirty="0"/>
              <a:t>Lantaarnpaal plaatsen dicht bij stroom is </a:t>
            </a:r>
            <a:r>
              <a:rPr lang="nl-NL" sz="2000" b="1" dirty="0"/>
              <a:t>werkvergunning!</a:t>
            </a:r>
          </a:p>
        </p:txBody>
      </p:sp>
    </p:spTree>
    <p:extLst>
      <p:ext uri="{BB962C8B-B14F-4D97-AF65-F5344CB8AC3E}">
        <p14:creationId xmlns:p14="http://schemas.microsoft.com/office/powerpoint/2010/main" val="19363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barn(inVertical)">
                                      <p:cBhvr>
                                        <p:cTn id="1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4536"/>
            <a:ext cx="8229600" cy="1143000"/>
          </a:xfrm>
        </p:spPr>
        <p:txBody>
          <a:bodyPr anchor="t">
            <a:normAutofit/>
          </a:bodyPr>
          <a:lstStyle/>
          <a:p>
            <a:pPr algn="l"/>
            <a:r>
              <a:rPr lang="nl-NL" sz="1800" b="1" dirty="0">
                <a:solidFill>
                  <a:schemeClr val="bg1">
                    <a:lumMod val="65000"/>
                  </a:schemeClr>
                </a:solidFill>
              </a:rPr>
              <a:t>2. Veilig werken en overleg</a:t>
            </a:r>
            <a:br>
              <a:rPr lang="nl-NL" sz="3200" b="1" dirty="0">
                <a:solidFill>
                  <a:schemeClr val="bg1">
                    <a:lumMod val="65000"/>
                  </a:schemeClr>
                </a:solidFill>
              </a:rPr>
            </a:br>
            <a:r>
              <a:rPr lang="nl-NL" sz="2800" b="1" dirty="0"/>
              <a:t>2.1 Veilig werken en gedrag</a:t>
            </a:r>
          </a:p>
        </p:txBody>
      </p:sp>
      <p:sp>
        <p:nvSpPr>
          <p:cNvPr id="3" name="Tijdelijke aanduiding voor inhoud 2"/>
          <p:cNvSpPr>
            <a:spLocks noGrp="1"/>
          </p:cNvSpPr>
          <p:nvPr>
            <p:ph idx="1"/>
          </p:nvPr>
        </p:nvSpPr>
        <p:spPr/>
        <p:txBody>
          <a:bodyPr>
            <a:normAutofit fontScale="70000" lnSpcReduction="20000"/>
          </a:bodyPr>
          <a:lstStyle/>
          <a:p>
            <a:pPr marL="0" indent="0">
              <a:buFont typeface="Arial" charset="0"/>
              <a:buNone/>
              <a:defRPr/>
            </a:pPr>
            <a:r>
              <a:rPr lang="nl-NL" dirty="0"/>
              <a:t>Veilig gedrag is:</a:t>
            </a:r>
          </a:p>
          <a:p>
            <a:pPr marL="0" indent="0">
              <a:buFont typeface="Arial" charset="0"/>
              <a:buNone/>
              <a:defRPr/>
            </a:pPr>
            <a:r>
              <a:rPr lang="nl-NL" dirty="0"/>
              <a:t>Je zodanig gedragen dat je jezelf en anderen niet in gevaar brengt</a:t>
            </a:r>
          </a:p>
          <a:p>
            <a:pPr>
              <a:defRPr/>
            </a:pPr>
            <a:endParaRPr lang="nl-NL" dirty="0"/>
          </a:p>
          <a:p>
            <a:pPr marL="0" indent="0">
              <a:buFont typeface="Arial" charset="0"/>
              <a:buNone/>
              <a:defRPr/>
            </a:pPr>
            <a:r>
              <a:rPr lang="nl-NL" dirty="0"/>
              <a:t>Dat bereik je door:</a:t>
            </a:r>
          </a:p>
          <a:p>
            <a:pPr>
              <a:lnSpc>
                <a:spcPct val="150000"/>
              </a:lnSpc>
              <a:defRPr/>
            </a:pPr>
            <a:r>
              <a:rPr lang="nl-NL" dirty="0"/>
              <a:t>je aan de veiligheidsvoorschriften te houden;</a:t>
            </a:r>
          </a:p>
          <a:p>
            <a:pPr>
              <a:lnSpc>
                <a:spcPct val="150000"/>
              </a:lnSpc>
              <a:defRPr/>
            </a:pPr>
            <a:r>
              <a:rPr lang="nl-NL" dirty="0"/>
              <a:t>aanwijzingen en instructies op te volgen;</a:t>
            </a:r>
          </a:p>
          <a:p>
            <a:pPr>
              <a:lnSpc>
                <a:spcPct val="150000"/>
              </a:lnSpc>
              <a:defRPr/>
            </a:pPr>
            <a:r>
              <a:rPr lang="nl-NL" dirty="0">
                <a:solidFill>
                  <a:srgbClr val="FF0000"/>
                </a:solidFill>
              </a:rPr>
              <a:t>onveilige handelingen </a:t>
            </a:r>
            <a:r>
              <a:rPr lang="nl-NL" dirty="0"/>
              <a:t>stoppen;</a:t>
            </a:r>
          </a:p>
          <a:p>
            <a:pPr>
              <a:lnSpc>
                <a:spcPct val="150000"/>
              </a:lnSpc>
              <a:defRPr/>
            </a:pPr>
            <a:r>
              <a:rPr lang="nl-NL" dirty="0">
                <a:solidFill>
                  <a:srgbClr val="FF0000"/>
                </a:solidFill>
              </a:rPr>
              <a:t>onveilige situaties </a:t>
            </a:r>
            <a:r>
              <a:rPr lang="nl-NL" dirty="0"/>
              <a:t>opheffen;</a:t>
            </a:r>
          </a:p>
          <a:p>
            <a:pPr>
              <a:lnSpc>
                <a:spcPct val="150000"/>
              </a:lnSpc>
              <a:defRPr/>
            </a:pPr>
            <a:r>
              <a:rPr lang="nl-NL" dirty="0">
                <a:solidFill>
                  <a:srgbClr val="FF0000"/>
                </a:solidFill>
              </a:rPr>
              <a:t>onveilig gedrag</a:t>
            </a:r>
            <a:r>
              <a:rPr lang="nl-NL" dirty="0"/>
              <a:t>: persoon aanspreken of melden aan leidinggevende;</a:t>
            </a:r>
          </a:p>
          <a:p>
            <a:pPr>
              <a:lnSpc>
                <a:spcPct val="150000"/>
              </a:lnSpc>
              <a:defRPr/>
            </a:pPr>
            <a:r>
              <a:rPr lang="nl-NL" dirty="0"/>
              <a:t>orde en netheid betrachten. </a:t>
            </a:r>
            <a:r>
              <a:rPr lang="nl-NL" dirty="0" err="1">
                <a:solidFill>
                  <a:srgbClr val="FF0000"/>
                </a:solidFill>
              </a:rPr>
              <a:t>Good</a:t>
            </a:r>
            <a:r>
              <a:rPr lang="nl-NL" dirty="0">
                <a:solidFill>
                  <a:srgbClr val="FF0000"/>
                </a:solidFill>
              </a:rPr>
              <a:t> </a:t>
            </a:r>
            <a:r>
              <a:rPr lang="nl-NL" dirty="0" err="1">
                <a:solidFill>
                  <a:srgbClr val="FF0000"/>
                </a:solidFill>
              </a:rPr>
              <a:t>housekeeping</a:t>
            </a:r>
            <a:endParaRPr lang="nl-NL" dirty="0">
              <a:solidFill>
                <a:srgbClr val="FF0000"/>
              </a:solidFill>
            </a:endParaRPr>
          </a:p>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6" name="Afgeronde rechthoek 5"/>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nl-NL" altLang="nl-NL"/>
              <a:t>Onveilige situatie</a:t>
            </a:r>
          </a:p>
        </p:txBody>
      </p:sp>
      <p:pic>
        <p:nvPicPr>
          <p:cNvPr id="93187" name="Picture 3" descr="untitled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49375" y="1568450"/>
            <a:ext cx="6832600" cy="512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84047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nl-NL" altLang="nl-NL"/>
              <a:t>Onveilige handeling</a:t>
            </a:r>
          </a:p>
        </p:txBody>
      </p:sp>
      <p:pic>
        <p:nvPicPr>
          <p:cNvPr id="95235" name="Picture 3" descr="untitled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14625" y="1160463"/>
            <a:ext cx="4271963" cy="569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799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Onveilig gedrag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237" y="1484784"/>
            <a:ext cx="6736640" cy="4968552"/>
          </a:xfrm>
        </p:spPr>
      </p:pic>
    </p:spTree>
    <p:extLst>
      <p:ext uri="{BB962C8B-B14F-4D97-AF65-F5344CB8AC3E}">
        <p14:creationId xmlns:p14="http://schemas.microsoft.com/office/powerpoint/2010/main" val="154666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txBox="1">
            <a:spLocks noGrp="1" noChangeArrowheads="1"/>
          </p:cNvSpPr>
          <p:nvPr/>
        </p:nvSpPr>
        <p:spPr bwMode="auto">
          <a:xfrm>
            <a:off x="3619500" y="6638925"/>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4CAEAACE-A8B1-492D-80F8-519A0680900F}" type="slidenum">
              <a:rPr lang="nl-NL" altLang="nl-NL" sz="800"/>
              <a:pPr algn="ctr">
                <a:spcBef>
                  <a:spcPct val="0"/>
                </a:spcBef>
                <a:buFontTx/>
                <a:buNone/>
              </a:pPr>
              <a:t>26</a:t>
            </a:fld>
            <a:endParaRPr lang="nl-NL" altLang="nl-NL" sz="800"/>
          </a:p>
        </p:txBody>
      </p:sp>
      <p:sp>
        <p:nvSpPr>
          <p:cNvPr id="91139" name="Tijdelijke aanduiding voor voettekst 3"/>
          <p:cNvSpPr txBox="1">
            <a:spLocks noGrp="1"/>
          </p:cNvSpPr>
          <p:nvPr/>
        </p:nvSpPr>
        <p:spPr bwMode="auto">
          <a:xfrm>
            <a:off x="-14288" y="6683375"/>
            <a:ext cx="12144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nl-NL" sz="600"/>
              <a:t>6652_700</a:t>
            </a:r>
          </a:p>
        </p:txBody>
      </p:sp>
      <p:sp>
        <p:nvSpPr>
          <p:cNvPr id="91140" name="Text Box 2"/>
          <p:cNvSpPr txBox="1">
            <a:spLocks noChangeArrowheads="1"/>
          </p:cNvSpPr>
          <p:nvPr/>
        </p:nvSpPr>
        <p:spPr bwMode="auto">
          <a:xfrm>
            <a:off x="990600" y="2590800"/>
            <a:ext cx="184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nl-NL" altLang="nl-NL" sz="2400">
              <a:solidFill>
                <a:srgbClr val="333333"/>
              </a:solidFill>
            </a:endParaRPr>
          </a:p>
          <a:p>
            <a:pPr>
              <a:spcBef>
                <a:spcPct val="0"/>
              </a:spcBef>
              <a:buFontTx/>
              <a:buNone/>
            </a:pPr>
            <a:endParaRPr lang="nl-NL" altLang="nl-NL" sz="2400">
              <a:solidFill>
                <a:srgbClr val="333333"/>
              </a:solidFill>
            </a:endParaRPr>
          </a:p>
          <a:p>
            <a:pPr>
              <a:spcBef>
                <a:spcPct val="0"/>
              </a:spcBef>
              <a:buFontTx/>
              <a:buNone/>
            </a:pPr>
            <a:endParaRPr lang="nl-NL" altLang="nl-NL" sz="2400">
              <a:solidFill>
                <a:srgbClr val="333333"/>
              </a:solidFill>
            </a:endParaRPr>
          </a:p>
        </p:txBody>
      </p:sp>
      <p:sp>
        <p:nvSpPr>
          <p:cNvPr id="91142" name="Text Box 4"/>
          <p:cNvSpPr txBox="1">
            <a:spLocks noChangeArrowheads="1"/>
          </p:cNvSpPr>
          <p:nvPr/>
        </p:nvSpPr>
        <p:spPr bwMode="auto">
          <a:xfrm>
            <a:off x="1279525" y="5757863"/>
            <a:ext cx="426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nl-NL" sz="2400" b="1"/>
              <a:t>80</a:t>
            </a:r>
            <a:r>
              <a:rPr lang="en-US" altLang="nl-NL" sz="2400" b="1"/>
              <a:t> </a:t>
            </a:r>
            <a:r>
              <a:rPr lang="nl-NL" altLang="nl-NL" sz="2400" b="1"/>
              <a:t>% onveilige handelingen!</a:t>
            </a:r>
            <a:endParaRPr lang="nl-NL" altLang="nl-NL"/>
          </a:p>
        </p:txBody>
      </p:sp>
      <p:sp>
        <p:nvSpPr>
          <p:cNvPr id="91143" name="Text Box 5"/>
          <p:cNvSpPr txBox="1">
            <a:spLocks noChangeArrowheads="1"/>
          </p:cNvSpPr>
          <p:nvPr/>
        </p:nvSpPr>
        <p:spPr bwMode="auto">
          <a:xfrm>
            <a:off x="5375275" y="2498725"/>
            <a:ext cx="2389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l-NL" altLang="nl-NL" sz="2400" b="1"/>
              <a:t>20% onveilige situaties!</a:t>
            </a:r>
            <a:endParaRPr lang="nl-NL" altLang="nl-NL" sz="2400"/>
          </a:p>
        </p:txBody>
      </p:sp>
      <p:sp>
        <p:nvSpPr>
          <p:cNvPr id="91144" name="Rectangle 9"/>
          <p:cNvSpPr>
            <a:spLocks noChangeArrowheads="1"/>
          </p:cNvSpPr>
          <p:nvPr/>
        </p:nvSpPr>
        <p:spPr bwMode="auto">
          <a:xfrm>
            <a:off x="993775" y="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nl-NL" altLang="nl-NL" sz="2400" b="1" dirty="0">
              <a:solidFill>
                <a:srgbClr val="860038"/>
              </a:solidFill>
              <a:latin typeface="Verdana" panose="020B0604030504040204" pitchFamily="34" charset="0"/>
            </a:endParaRPr>
          </a:p>
        </p:txBody>
      </p:sp>
      <p:pic>
        <p:nvPicPr>
          <p:cNvPr id="9114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2055813"/>
            <a:ext cx="2800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91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60350"/>
            <a:ext cx="8229600" cy="1143000"/>
          </a:xfrm>
        </p:spPr>
        <p:txBody>
          <a:bodyPr anchor="t">
            <a:normAutofit/>
          </a:bodyPr>
          <a:lstStyle/>
          <a:p>
            <a:pPr algn="l"/>
            <a:r>
              <a:rPr lang="nl-NL" sz="1800" b="1" dirty="0">
                <a:solidFill>
                  <a:schemeClr val="bg1">
                    <a:lumMod val="65000"/>
                  </a:schemeClr>
                </a:solidFill>
              </a:rPr>
              <a:t>3. Preventie</a:t>
            </a:r>
            <a:br>
              <a:rPr lang="nl-NL" dirty="0"/>
            </a:br>
            <a:r>
              <a:rPr lang="nl-NL" sz="2800" b="1" dirty="0">
                <a:latin typeface="+mn-lt"/>
              </a:rPr>
              <a:t>3.1 Gevaren en risico’s</a:t>
            </a:r>
          </a:p>
        </p:txBody>
      </p:sp>
      <p:sp>
        <p:nvSpPr>
          <p:cNvPr id="5" name="Content Placeholder 5"/>
          <p:cNvSpPr>
            <a:spLocks noGrp="1"/>
          </p:cNvSpPr>
          <p:nvPr>
            <p:ph idx="1"/>
          </p:nvPr>
        </p:nvSpPr>
        <p:spPr/>
        <p:txBody>
          <a:bodyPr>
            <a:normAutofit fontScale="77500" lnSpcReduction="20000"/>
          </a:bodyPr>
          <a:lstStyle/>
          <a:p>
            <a:pPr marL="355600" indent="-355600">
              <a:lnSpc>
                <a:spcPct val="110000"/>
              </a:lnSpc>
              <a:buNone/>
              <a:defRPr/>
            </a:pPr>
            <a:r>
              <a:rPr lang="nl-NL" sz="2800" dirty="0"/>
              <a:t>Bronnen van gevaar:</a:t>
            </a:r>
          </a:p>
          <a:p>
            <a:pPr marL="355600" indent="-355600">
              <a:lnSpc>
                <a:spcPct val="110000"/>
              </a:lnSpc>
              <a:buFont typeface="Arial" pitchFamily="34" charset="0"/>
              <a:buChar char="•"/>
              <a:defRPr/>
            </a:pPr>
            <a:r>
              <a:rPr lang="nl-NL" sz="2800" dirty="0"/>
              <a:t>het soort werk</a:t>
            </a:r>
          </a:p>
          <a:p>
            <a:pPr marL="355600" indent="-355600">
              <a:lnSpc>
                <a:spcPct val="110000"/>
              </a:lnSpc>
              <a:buFont typeface="Arial" pitchFamily="34" charset="0"/>
              <a:buChar char="•"/>
              <a:defRPr/>
            </a:pPr>
            <a:r>
              <a:rPr lang="nl-NL" sz="2800" dirty="0">
                <a:solidFill>
                  <a:srgbClr val="FF0000"/>
                </a:solidFill>
              </a:rPr>
              <a:t>kennis en ervaring</a:t>
            </a:r>
          </a:p>
          <a:p>
            <a:pPr marL="355600" indent="-355600">
              <a:lnSpc>
                <a:spcPct val="110000"/>
              </a:lnSpc>
              <a:buFont typeface="Arial" pitchFamily="34" charset="0"/>
              <a:buChar char="•"/>
              <a:defRPr/>
            </a:pPr>
            <a:r>
              <a:rPr lang="nl-NL" sz="2800" dirty="0"/>
              <a:t>de werkplek zelf</a:t>
            </a:r>
          </a:p>
          <a:p>
            <a:pPr marL="355600" indent="-355600">
              <a:lnSpc>
                <a:spcPct val="110000"/>
              </a:lnSpc>
              <a:buFont typeface="Arial" pitchFamily="34" charset="0"/>
              <a:buChar char="•"/>
              <a:defRPr/>
            </a:pPr>
            <a:r>
              <a:rPr lang="nl-NL" sz="2800" dirty="0"/>
              <a:t>het welzijn</a:t>
            </a:r>
          </a:p>
          <a:p>
            <a:pPr marL="355600" indent="-355600">
              <a:lnSpc>
                <a:spcPct val="110000"/>
              </a:lnSpc>
              <a:buFont typeface="Arial" pitchFamily="34" charset="0"/>
              <a:buChar char="•"/>
              <a:defRPr/>
            </a:pPr>
            <a:r>
              <a:rPr lang="nl-NL" sz="2800" dirty="0"/>
              <a:t>de </a:t>
            </a:r>
            <a:r>
              <a:rPr lang="nl-NL" sz="2800" dirty="0">
                <a:solidFill>
                  <a:srgbClr val="FF0000"/>
                </a:solidFill>
              </a:rPr>
              <a:t>mentaliteit (regels naleven)</a:t>
            </a:r>
          </a:p>
          <a:p>
            <a:pPr marL="0" indent="0">
              <a:lnSpc>
                <a:spcPct val="110000"/>
              </a:lnSpc>
              <a:buFont typeface="Arial" pitchFamily="34" charset="0"/>
              <a:buChar char="•"/>
              <a:defRPr/>
            </a:pPr>
            <a:endParaRPr lang="nl-NL" sz="2800" dirty="0"/>
          </a:p>
          <a:p>
            <a:pPr marL="0" indent="0">
              <a:lnSpc>
                <a:spcPct val="110000"/>
              </a:lnSpc>
              <a:buFont typeface="Arial" pitchFamily="34" charset="0"/>
              <a:buNone/>
              <a:defRPr/>
            </a:pPr>
            <a:r>
              <a:rPr lang="nl-NL" sz="2800" dirty="0">
                <a:solidFill>
                  <a:srgbClr val="FF0000"/>
                </a:solidFill>
              </a:rPr>
              <a:t>RISICO = KANS x EFFECT</a:t>
            </a:r>
          </a:p>
          <a:p>
            <a:pPr marL="0" indent="0">
              <a:lnSpc>
                <a:spcPct val="110000"/>
              </a:lnSpc>
              <a:buFont typeface="Arial" pitchFamily="34" charset="0"/>
              <a:buNone/>
              <a:defRPr/>
            </a:pPr>
            <a:endParaRPr lang="nl-NL" sz="2800" dirty="0"/>
          </a:p>
          <a:p>
            <a:pPr marL="0" indent="0">
              <a:lnSpc>
                <a:spcPct val="110000"/>
              </a:lnSpc>
              <a:buFont typeface="Arial" pitchFamily="34" charset="0"/>
              <a:buNone/>
              <a:defRPr/>
            </a:pPr>
            <a:r>
              <a:rPr lang="nl-NL" sz="2800" dirty="0"/>
              <a:t>Risico’s beperken door voorkomen van:</a:t>
            </a:r>
          </a:p>
          <a:p>
            <a:pPr marL="0" indent="0">
              <a:lnSpc>
                <a:spcPct val="110000"/>
              </a:lnSpc>
              <a:defRPr/>
            </a:pPr>
            <a:r>
              <a:rPr lang="nl-NL" sz="2800" dirty="0"/>
              <a:t>   onveilige handelingen </a:t>
            </a:r>
          </a:p>
          <a:p>
            <a:pPr marL="0" indent="0">
              <a:lnSpc>
                <a:spcPct val="110000"/>
              </a:lnSpc>
              <a:defRPr/>
            </a:pPr>
            <a:r>
              <a:rPr lang="nl-NL" sz="2800" dirty="0"/>
              <a:t>   onveilige situaties</a:t>
            </a:r>
          </a:p>
          <a:p>
            <a:pPr marL="0" indent="0">
              <a:lnSpc>
                <a:spcPct val="110000"/>
              </a:lnSpc>
              <a:buFont typeface="Arial" pitchFamily="34" charset="0"/>
              <a:buNone/>
              <a:defRPr/>
            </a:pPr>
            <a:endParaRPr lang="nl-NL" sz="2800" dirty="0"/>
          </a:p>
          <a:p>
            <a:pPr marL="0" indent="0">
              <a:buFont typeface="Arial" pitchFamily="34" charset="0"/>
              <a:buChar char="•"/>
              <a:defRPr/>
            </a:pPr>
            <a:endParaRPr lang="nl-NL" dirty="0"/>
          </a:p>
          <a:p>
            <a:pPr marL="0" indent="0">
              <a:buFont typeface="Arial" pitchFamily="34" charset="0"/>
              <a:buChar char="•"/>
              <a:defRPr/>
            </a:pPr>
            <a:endParaRPr lang="nl-NL" dirty="0"/>
          </a:p>
        </p:txBody>
      </p:sp>
      <p:pic>
        <p:nvPicPr>
          <p:cNvPr id="6" name="Picture 10"/>
          <p:cNvPicPr>
            <a:picLocks noChangeAspect="1" noChangeArrowheads="1"/>
          </p:cNvPicPr>
          <p:nvPr/>
        </p:nvPicPr>
        <p:blipFill>
          <a:blip r:embed="rId2" cstate="email"/>
          <a:srcRect/>
          <a:stretch>
            <a:fillRect/>
          </a:stretch>
        </p:blipFill>
        <p:spPr bwMode="auto">
          <a:xfrm>
            <a:off x="5652120" y="1628800"/>
            <a:ext cx="2332038" cy="2998788"/>
          </a:xfrm>
          <a:prstGeom prst="rect">
            <a:avLst/>
          </a:prstGeom>
          <a:noFill/>
          <a:ln w="9525">
            <a:noFill/>
            <a:miter lim="800000"/>
            <a:headEnd/>
            <a:tailEnd/>
          </a:ln>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8" name="Afgeronde rechthoek 7"/>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nl-NL"/>
              <a:t>Ervaring en aard werk</a:t>
            </a:r>
            <a:endParaRPr lang="nl-NL" altLang="nl-NL"/>
          </a:p>
        </p:txBody>
      </p:sp>
      <p:pic>
        <p:nvPicPr>
          <p:cNvPr id="70659" name="Picture 3" descr="0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1775" y="1484313"/>
            <a:ext cx="3992563" cy="537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5748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nl-NL"/>
              <a:t>Regels naleven</a:t>
            </a:r>
            <a:endParaRPr lang="nl-NL" altLang="nl-NL"/>
          </a:p>
        </p:txBody>
      </p:sp>
      <p:pic>
        <p:nvPicPr>
          <p:cNvPr id="72707" name="Picture 3" descr="regel overtred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3" y="1484313"/>
            <a:ext cx="4865687" cy="537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754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4536"/>
            <a:ext cx="8229600" cy="1143000"/>
          </a:xfrm>
        </p:spPr>
        <p:txBody>
          <a:bodyPr anchor="t">
            <a:normAutofit/>
          </a:bodyPr>
          <a:lstStyle/>
          <a:p>
            <a:pPr algn="l"/>
            <a:r>
              <a:rPr lang="nl-NL" sz="1800" b="1" dirty="0">
                <a:solidFill>
                  <a:schemeClr val="bg1">
                    <a:lumMod val="65000"/>
                  </a:schemeClr>
                </a:solidFill>
              </a:rPr>
              <a:t>1. Regelgeving en veiligheidsregels</a:t>
            </a:r>
            <a:br>
              <a:rPr lang="nl-NL" sz="3600" b="1" dirty="0"/>
            </a:br>
            <a:r>
              <a:rPr lang="nl-NL" sz="2800" b="1" dirty="0"/>
              <a:t>1.1 Veiligheid en gezondheid (V&amp;G)</a:t>
            </a:r>
            <a:endParaRPr lang="nl-NL" sz="2800" dirty="0"/>
          </a:p>
        </p:txBody>
      </p:sp>
      <p:sp>
        <p:nvSpPr>
          <p:cNvPr id="3" name="Tijdelijke aanduiding voor inhoud 2"/>
          <p:cNvSpPr>
            <a:spLocks noGrp="1"/>
          </p:cNvSpPr>
          <p:nvPr>
            <p:ph idx="1"/>
          </p:nvPr>
        </p:nvSpPr>
        <p:spPr/>
        <p:txBody>
          <a:bodyPr>
            <a:normAutofit lnSpcReduction="10000"/>
          </a:bodyPr>
          <a:lstStyle/>
          <a:p>
            <a:r>
              <a:rPr lang="nl-NL" sz="2400" dirty="0" err="1">
                <a:solidFill>
                  <a:srgbClr val="FF0000"/>
                </a:solidFill>
              </a:rPr>
              <a:t>Arbo</a:t>
            </a:r>
            <a:r>
              <a:rPr lang="nl-NL" sz="2400" dirty="0" err="1"/>
              <a:t>wet</a:t>
            </a:r>
            <a:r>
              <a:rPr lang="nl-NL" sz="2400" dirty="0"/>
              <a:t>: </a:t>
            </a:r>
            <a:r>
              <a:rPr lang="nl-NL" sz="2400" dirty="0">
                <a:solidFill>
                  <a:srgbClr val="FF0000"/>
                </a:solidFill>
              </a:rPr>
              <a:t>veiligheid, gezondheid en welzijn </a:t>
            </a:r>
            <a:r>
              <a:rPr lang="nl-NL" sz="2400" dirty="0"/>
              <a:t>op het werk</a:t>
            </a:r>
          </a:p>
          <a:p>
            <a:pPr>
              <a:buNone/>
              <a:defRPr/>
            </a:pPr>
            <a:endParaRPr lang="nl-NL" sz="2400" dirty="0">
              <a:ea typeface="ＭＳ Ｐゴシック" charset="0"/>
            </a:endParaRPr>
          </a:p>
          <a:p>
            <a:pPr>
              <a:defRPr/>
            </a:pPr>
            <a:r>
              <a:rPr lang="nl-NL" sz="2400" dirty="0">
                <a:ea typeface="ＭＳ Ｐゴシック" charset="0"/>
              </a:rPr>
              <a:t>Geen nadelige invloed vanuit arbeid:</a:t>
            </a:r>
          </a:p>
          <a:p>
            <a:pPr lvl="1">
              <a:defRPr/>
            </a:pPr>
            <a:r>
              <a:rPr lang="nl-NL" sz="2400" dirty="0">
                <a:solidFill>
                  <a:srgbClr val="FF0000"/>
                </a:solidFill>
                <a:ea typeface="ＭＳ Ｐゴシック" charset="0"/>
              </a:rPr>
              <a:t>1</a:t>
            </a:r>
            <a:r>
              <a:rPr lang="nl-NL" sz="2400" dirty="0">
                <a:ea typeface="ＭＳ Ｐゴシック" charset="0"/>
              </a:rPr>
              <a:t>. gevaar bij bron bestrijden </a:t>
            </a:r>
            <a:endParaRPr lang="nl-NL" sz="2400" dirty="0">
              <a:solidFill>
                <a:srgbClr val="FF0000"/>
              </a:solidFill>
              <a:ea typeface="ＭＳ Ｐゴシック" charset="0"/>
            </a:endParaRPr>
          </a:p>
          <a:p>
            <a:pPr lvl="1">
              <a:defRPr/>
            </a:pPr>
            <a:r>
              <a:rPr lang="nl-NL" sz="2400" dirty="0">
                <a:solidFill>
                  <a:srgbClr val="FF0000"/>
                </a:solidFill>
                <a:ea typeface="ＭＳ Ｐゴシック" charset="0"/>
              </a:rPr>
              <a:t>2</a:t>
            </a:r>
            <a:r>
              <a:rPr lang="nl-NL" sz="2400" dirty="0">
                <a:ea typeface="ＭＳ Ｐゴシック" charset="0"/>
              </a:rPr>
              <a:t>. Afschermen </a:t>
            </a:r>
            <a:endParaRPr lang="nl-NL" sz="2400" dirty="0">
              <a:solidFill>
                <a:srgbClr val="FF0000"/>
              </a:solidFill>
              <a:ea typeface="ＭＳ Ｐゴシック" charset="0"/>
            </a:endParaRPr>
          </a:p>
          <a:p>
            <a:pPr lvl="1">
              <a:defRPr/>
            </a:pPr>
            <a:r>
              <a:rPr lang="nl-NL" sz="2400" dirty="0">
                <a:solidFill>
                  <a:srgbClr val="FF0000"/>
                </a:solidFill>
                <a:ea typeface="ＭＳ Ｐゴシック" charset="0"/>
              </a:rPr>
              <a:t>3</a:t>
            </a:r>
            <a:r>
              <a:rPr lang="nl-NL" sz="2400" dirty="0">
                <a:ea typeface="ＭＳ Ｐゴシック" charset="0"/>
              </a:rPr>
              <a:t>. persoonlijke beschermingsmiddelen </a:t>
            </a:r>
            <a:endParaRPr lang="nl-NL" sz="2400" dirty="0">
              <a:solidFill>
                <a:srgbClr val="FF0000"/>
              </a:solidFill>
              <a:ea typeface="ＭＳ Ｐゴシック" charset="0"/>
            </a:endParaRPr>
          </a:p>
          <a:p>
            <a:pPr lvl="1">
              <a:buNone/>
              <a:defRPr/>
            </a:pPr>
            <a:endParaRPr lang="nl-NL" sz="2400" dirty="0">
              <a:ea typeface="ＭＳ Ｐゴシック" charset="0"/>
            </a:endParaRPr>
          </a:p>
          <a:p>
            <a:pPr>
              <a:defRPr/>
            </a:pPr>
            <a:r>
              <a:rPr lang="nl-NL" sz="2400" dirty="0">
                <a:ea typeface="ＭＳ Ｐゴシック" charset="0"/>
              </a:rPr>
              <a:t>Redelijkerwijs </a:t>
            </a:r>
            <a:r>
              <a:rPr lang="nl-NL" sz="2400" dirty="0">
                <a:solidFill>
                  <a:srgbClr val="FF0000"/>
                </a:solidFill>
                <a:ea typeface="ＭＳ Ｐゴシック" charset="0"/>
              </a:rPr>
              <a:t>haalbaar</a:t>
            </a:r>
            <a:r>
              <a:rPr lang="nl-NL" sz="2400" dirty="0">
                <a:ea typeface="ＭＳ Ｐゴシック" charset="0"/>
              </a:rPr>
              <a:t>:</a:t>
            </a:r>
          </a:p>
          <a:p>
            <a:pPr lvl="1">
              <a:defRPr/>
            </a:pPr>
            <a:r>
              <a:rPr lang="nl-NL" sz="2400" dirty="0">
                <a:ea typeface="ＭＳ Ｐゴシック" charset="0"/>
              </a:rPr>
              <a:t>technisch</a:t>
            </a:r>
          </a:p>
          <a:p>
            <a:pPr lvl="1">
              <a:defRPr/>
            </a:pPr>
            <a:r>
              <a:rPr lang="nl-NL" sz="2400" dirty="0">
                <a:ea typeface="ＭＳ Ｐゴシック" charset="0"/>
              </a:rPr>
              <a:t>organisatorisch</a:t>
            </a:r>
          </a:p>
          <a:p>
            <a:pPr lvl="1">
              <a:defRPr/>
            </a:pPr>
            <a:r>
              <a:rPr lang="nl-NL" sz="2400" dirty="0">
                <a:ea typeface="ＭＳ Ｐゴシック" charset="0"/>
              </a:rPr>
              <a:t>economisch  </a:t>
            </a:r>
          </a:p>
          <a:p>
            <a:endParaRPr lang="nl-NL" sz="2400" dirty="0"/>
          </a:p>
        </p:txBody>
      </p:sp>
      <p:sp>
        <p:nvSpPr>
          <p:cNvPr id="10" name="Rechthoek 9"/>
          <p:cNvSpPr/>
          <p:nvPr/>
        </p:nvSpPr>
        <p:spPr>
          <a:xfrm>
            <a:off x="6444208" y="4221088"/>
            <a:ext cx="208823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t>
            </a:r>
          </a:p>
        </p:txBody>
      </p:sp>
      <p:pic>
        <p:nvPicPr>
          <p:cNvPr id="3079" name="Picture 7"/>
          <p:cNvPicPr>
            <a:picLocks noChangeAspect="1" noChangeArrowheads="1"/>
          </p:cNvPicPr>
          <p:nvPr/>
        </p:nvPicPr>
        <p:blipFill>
          <a:blip r:embed="rId2" cstate="email"/>
          <a:srcRect/>
          <a:stretch>
            <a:fillRect/>
          </a:stretch>
        </p:blipFill>
        <p:spPr bwMode="auto">
          <a:xfrm>
            <a:off x="6500268" y="4293096"/>
            <a:ext cx="1960164" cy="1825403"/>
          </a:xfrm>
          <a:prstGeom prst="rect">
            <a:avLst/>
          </a:prstGeom>
          <a:noFill/>
          <a:ln w="9525">
            <a:noFill/>
            <a:miter lim="800000"/>
            <a:headEnd/>
            <a:tailEnd/>
          </a:ln>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9" name="Afgeronde rechthoek 8"/>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800" dirty="0"/>
              <a:t>Mentaliteit</a:t>
            </a:r>
          </a:p>
        </p:txBody>
      </p:sp>
      <p:pic>
        <p:nvPicPr>
          <p:cNvPr id="4" name="Tijdelijke aanduiding voor inhoud 3"/>
          <p:cNvPicPr>
            <a:picLocks noGrp="1" noChangeAspect="1"/>
          </p:cNvPicPr>
          <p:nvPr>
            <p:ph type="pic" idx="1"/>
          </p:nvPr>
        </p:nvPicPr>
        <p:blipFill>
          <a:blip r:embed="rId2">
            <a:extLst>
              <a:ext uri="{28A0092B-C50C-407E-A947-70E740481C1C}">
                <a14:useLocalDpi xmlns:a14="http://schemas.microsoft.com/office/drawing/2010/main" val="0"/>
              </a:ext>
            </a:extLst>
          </a:blip>
          <a:srcRect l="6185" r="6185"/>
          <a:stretch>
            <a:fillRect/>
          </a:stretch>
        </p:blipFill>
        <p:spPr/>
      </p:pic>
      <p:sp>
        <p:nvSpPr>
          <p:cNvPr id="5" name="Tijdelijke aanduiding voor tekst 4"/>
          <p:cNvSpPr>
            <a:spLocks noGrp="1"/>
          </p:cNvSpPr>
          <p:nvPr>
            <p:ph type="body" sz="half" idx="2"/>
          </p:nvPr>
        </p:nvSpPr>
        <p:spPr/>
        <p:txBody>
          <a:bodyPr>
            <a:normAutofit/>
          </a:bodyPr>
          <a:lstStyle/>
          <a:p>
            <a:r>
              <a:rPr lang="nl-NL" sz="3600" dirty="0"/>
              <a:t>Geef het goede voorbeeld….</a:t>
            </a:r>
          </a:p>
        </p:txBody>
      </p:sp>
    </p:spTree>
    <p:extLst>
      <p:ext uri="{BB962C8B-B14F-4D97-AF65-F5344CB8AC3E}">
        <p14:creationId xmlns:p14="http://schemas.microsoft.com/office/powerpoint/2010/main" val="37255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D49F0F-043A-4A9A-B1D7-B3509970F87A}"/>
              </a:ext>
            </a:extLst>
          </p:cNvPr>
          <p:cNvSpPr>
            <a:spLocks noGrp="1"/>
          </p:cNvSpPr>
          <p:nvPr>
            <p:ph type="title"/>
          </p:nvPr>
        </p:nvSpPr>
        <p:spPr/>
        <p:txBody>
          <a:bodyPr/>
          <a:lstStyle/>
          <a:p>
            <a:r>
              <a:rPr lang="nl-NL" dirty="0"/>
              <a:t>Verschil theorie </a:t>
            </a:r>
            <a:r>
              <a:rPr lang="nl-NL"/>
              <a:t>en praktijk…</a:t>
            </a:r>
            <a:endParaRPr lang="nl-NL" dirty="0"/>
          </a:p>
        </p:txBody>
      </p:sp>
      <p:sp>
        <p:nvSpPr>
          <p:cNvPr id="6" name="Tijdelijke aanduiding voor inhoud 5">
            <a:extLst>
              <a:ext uri="{FF2B5EF4-FFF2-40B4-BE49-F238E27FC236}">
                <a16:creationId xmlns:a16="http://schemas.microsoft.com/office/drawing/2014/main" id="{E8692111-373F-429A-BB48-A6FB3F61F9E2}"/>
              </a:ext>
            </a:extLst>
          </p:cNvPr>
          <p:cNvSpPr>
            <a:spLocks noGrp="1"/>
          </p:cNvSpPr>
          <p:nvPr>
            <p:ph idx="1"/>
          </p:nvPr>
        </p:nvSpPr>
        <p:spPr/>
        <p:txBody>
          <a:bodyPr>
            <a:normAutofit fontScale="55000" lnSpcReduction="20000"/>
          </a:bodyPr>
          <a:lstStyle/>
          <a:p>
            <a:r>
              <a:rPr lang="nl-NL" b="1" dirty="0"/>
              <a:t>Een betonpompbedrijf uit Zoeterwoude is verantwoordelijk voor een dodelijk bedrijfsongeval in Heeten. Het bedrijf is veroordeeld tot een </a:t>
            </a:r>
            <a:r>
              <a:rPr lang="nl-NL" b="1" dirty="0">
                <a:highlight>
                  <a:srgbClr val="FFFF00"/>
                </a:highlight>
              </a:rPr>
              <a:t>geldboete van 60.000 euro, </a:t>
            </a:r>
            <a:r>
              <a:rPr lang="nl-NL" b="1" dirty="0"/>
              <a:t>waarvan 20.000 euro voorwaardelijk met een proeftijd van drie jaar. </a:t>
            </a:r>
            <a:endParaRPr lang="nl-NL" dirty="0"/>
          </a:p>
          <a:p>
            <a:r>
              <a:rPr lang="nl-NL" dirty="0"/>
              <a:t>Toen de betonpompwagen plotseling wegzakte, werd een 53-jarige Luttenberger, medewerker van het bouwbedrijf, </a:t>
            </a:r>
            <a:r>
              <a:rPr lang="nl-NL" u="sng" dirty="0">
                <a:hlinkClick r:id="rId2"/>
              </a:rPr>
              <a:t>dodelijk geraakt</a:t>
            </a:r>
            <a:r>
              <a:rPr lang="nl-NL" dirty="0"/>
              <a:t> door de 45-meter lange mast.</a:t>
            </a:r>
            <a:br>
              <a:rPr lang="nl-NL" dirty="0"/>
            </a:br>
            <a:r>
              <a:rPr lang="nl-NL" dirty="0"/>
              <a:t>De betonpompwagen was niet op de voorgeschreven wijze ondersteund. De rechtbank oordeelt dat het betonpompbedrijf daarbij aanmerkelijk onvoorzichtig, onzorgvuldig en nalatig handelde. Het negeerde willens en wetens stelselmatig de veiligheidsnormen die door de fabrikant van de betonpompwagen, het veiligheidshandboek en het opleidingsinstituut worden voorgeschreven en onderwezen. Hierdoor heeft het bedrijf het slachtoffer blootgesteld aan gevaren en risico’s die hem fataal zijn geworden.</a:t>
            </a:r>
          </a:p>
          <a:p>
            <a:endParaRPr lang="nl-NL" dirty="0"/>
          </a:p>
          <a:p>
            <a:r>
              <a:rPr lang="nl-NL" dirty="0"/>
              <a:t>Het negeren van deze veiligheidsnormen gebeurde niet op grond van gedegen (wetenschappelijk) onderzoek, maar op grond van de gedachte dat “</a:t>
            </a:r>
            <a:r>
              <a:rPr lang="nl-NL" dirty="0">
                <a:highlight>
                  <a:srgbClr val="FFFF00"/>
                </a:highlight>
              </a:rPr>
              <a:t>de praktijk nu eenmaal anders is dan de theorie</a:t>
            </a:r>
            <a:r>
              <a:rPr lang="nl-NL" dirty="0"/>
              <a:t>” en dat “er </a:t>
            </a:r>
            <a:r>
              <a:rPr lang="nl-NL" dirty="0">
                <a:highlight>
                  <a:srgbClr val="FFFF00"/>
                </a:highlight>
              </a:rPr>
              <a:t>altijd zo gewerkt </a:t>
            </a:r>
            <a:r>
              <a:rPr lang="nl-NL" dirty="0"/>
              <a:t>is en er zelden of nooit ernstige ongelukken zijn gebeurd”. </a:t>
            </a:r>
          </a:p>
          <a:p>
            <a:endParaRPr lang="nl-NL" dirty="0"/>
          </a:p>
        </p:txBody>
      </p:sp>
    </p:spTree>
    <p:extLst>
      <p:ext uri="{BB962C8B-B14F-4D97-AF65-F5344CB8AC3E}">
        <p14:creationId xmlns:p14="http://schemas.microsoft.com/office/powerpoint/2010/main" val="1870998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nl-NL" altLang="nl-NL"/>
              <a:t>Risico = kans x effect</a:t>
            </a:r>
          </a:p>
        </p:txBody>
      </p:sp>
      <p:pic>
        <p:nvPicPr>
          <p:cNvPr id="78851" name="Picture 3" descr="duif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9788" y="2290763"/>
            <a:ext cx="4037012" cy="314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2" name="Picture 4" descr="f16_10"/>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5438" y="2151063"/>
            <a:ext cx="3957637" cy="3297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107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3370"/>
            <a:ext cx="8229600" cy="922114"/>
          </a:xfrm>
        </p:spPr>
        <p:txBody>
          <a:bodyPr anchor="t">
            <a:noAutofit/>
          </a:bodyPr>
          <a:lstStyle/>
          <a:p>
            <a:pPr algn="l"/>
            <a:r>
              <a:rPr lang="nl-NL" sz="1800" b="1" dirty="0">
                <a:solidFill>
                  <a:schemeClr val="bg1">
                    <a:lumMod val="65000"/>
                  </a:schemeClr>
                </a:solidFill>
              </a:rPr>
              <a:t>3. Preventie</a:t>
            </a:r>
            <a:br>
              <a:rPr lang="nl-NL" sz="3200" b="1" dirty="0"/>
            </a:br>
            <a:r>
              <a:rPr lang="nl-NL" sz="2800" b="1" dirty="0"/>
              <a:t>3.2 Voorkomen van ongevallen</a:t>
            </a:r>
          </a:p>
        </p:txBody>
      </p:sp>
      <p:sp>
        <p:nvSpPr>
          <p:cNvPr id="5" name="Content Placeholder 4"/>
          <p:cNvSpPr>
            <a:spLocks noGrp="1"/>
          </p:cNvSpPr>
          <p:nvPr>
            <p:ph idx="1"/>
          </p:nvPr>
        </p:nvSpPr>
        <p:spPr/>
        <p:txBody>
          <a:bodyPr>
            <a:normAutofit/>
          </a:bodyPr>
          <a:lstStyle/>
          <a:p>
            <a:pPr marL="0" indent="0">
              <a:lnSpc>
                <a:spcPct val="110000"/>
              </a:lnSpc>
              <a:buFont typeface="Arial" charset="0"/>
              <a:buNone/>
              <a:defRPr/>
            </a:pPr>
            <a:r>
              <a:rPr lang="nl-NL" sz="2200" dirty="0">
                <a:ea typeface="ＭＳ Ｐゴシック" charset="0"/>
                <a:cs typeface="+mn-cs"/>
              </a:rPr>
              <a:t>Ongevallen/incidenten voorkomen door:</a:t>
            </a:r>
            <a:endParaRPr lang="en-US" sz="2200" dirty="0">
              <a:ea typeface="ＭＳ Ｐゴシック" charset="0"/>
              <a:cs typeface="+mn-cs"/>
            </a:endParaRPr>
          </a:p>
          <a:p>
            <a:pPr>
              <a:lnSpc>
                <a:spcPct val="110000"/>
              </a:lnSpc>
              <a:defRPr/>
            </a:pPr>
            <a:r>
              <a:rPr lang="en-US" sz="2200" dirty="0" err="1">
                <a:ea typeface="ＭＳ Ｐゴシック" charset="0"/>
                <a:cs typeface="+mn-cs"/>
              </a:rPr>
              <a:t>Voorkomen</a:t>
            </a:r>
            <a:r>
              <a:rPr lang="en-US" sz="2200" dirty="0">
                <a:ea typeface="ＭＳ Ｐゴシック" charset="0"/>
                <a:cs typeface="+mn-cs"/>
              </a:rPr>
              <a:t> van </a:t>
            </a:r>
            <a:r>
              <a:rPr lang="nl-NL" sz="2200" dirty="0">
                <a:ea typeface="ＭＳ Ｐゴシック" charset="0"/>
                <a:cs typeface="+mn-cs"/>
              </a:rPr>
              <a:t>onveilige</a:t>
            </a:r>
            <a:r>
              <a:rPr lang="en-US" sz="2200" dirty="0">
                <a:ea typeface="ＭＳ Ｐゴシック" charset="0"/>
                <a:cs typeface="+mn-cs"/>
              </a:rPr>
              <a:t> </a:t>
            </a:r>
            <a:r>
              <a:rPr lang="en-US" sz="2200" dirty="0" err="1">
                <a:ea typeface="ＭＳ Ｐゴシック" charset="0"/>
                <a:cs typeface="+mn-cs"/>
              </a:rPr>
              <a:t>handelingen</a:t>
            </a:r>
            <a:endParaRPr lang="en-US" sz="2200" dirty="0">
              <a:ea typeface="ＭＳ Ｐゴシック" charset="0"/>
              <a:cs typeface="+mn-cs"/>
            </a:endParaRPr>
          </a:p>
          <a:p>
            <a:pPr>
              <a:lnSpc>
                <a:spcPct val="110000"/>
              </a:lnSpc>
              <a:defRPr/>
            </a:pPr>
            <a:r>
              <a:rPr lang="en-US" sz="2200" dirty="0" err="1">
                <a:ea typeface="ＭＳ Ｐゴシック" charset="0"/>
                <a:cs typeface="+mn-cs"/>
              </a:rPr>
              <a:t>Voorkomen</a:t>
            </a:r>
            <a:r>
              <a:rPr lang="en-US" sz="2200" dirty="0">
                <a:ea typeface="ＭＳ Ｐゴシック" charset="0"/>
                <a:cs typeface="+mn-cs"/>
              </a:rPr>
              <a:t> van </a:t>
            </a:r>
            <a:r>
              <a:rPr lang="en-US" sz="2200" dirty="0" err="1">
                <a:ea typeface="ＭＳ Ｐゴシック" charset="0"/>
                <a:cs typeface="+mn-cs"/>
              </a:rPr>
              <a:t>onveilige</a:t>
            </a:r>
            <a:r>
              <a:rPr lang="en-US" sz="2200" dirty="0">
                <a:ea typeface="ＭＳ Ｐゴシック" charset="0"/>
                <a:cs typeface="+mn-cs"/>
              </a:rPr>
              <a:t> </a:t>
            </a:r>
            <a:r>
              <a:rPr lang="en-US" sz="2200" dirty="0" err="1">
                <a:ea typeface="ＭＳ Ｐゴシック" charset="0"/>
                <a:cs typeface="+mn-cs"/>
              </a:rPr>
              <a:t>situaties</a:t>
            </a:r>
            <a:endParaRPr lang="en-US" sz="2200" dirty="0">
              <a:ea typeface="ＭＳ Ｐゴシック" charset="0"/>
              <a:cs typeface="+mn-cs"/>
            </a:endParaRPr>
          </a:p>
          <a:p>
            <a:pPr>
              <a:lnSpc>
                <a:spcPct val="110000"/>
              </a:lnSpc>
              <a:defRPr/>
            </a:pPr>
            <a:endParaRPr lang="en-US" sz="2200" dirty="0">
              <a:ea typeface="ＭＳ Ｐゴシック" charset="0"/>
              <a:cs typeface="+mn-cs"/>
            </a:endParaRPr>
          </a:p>
          <a:p>
            <a:pPr marL="0" indent="0">
              <a:lnSpc>
                <a:spcPct val="110000"/>
              </a:lnSpc>
              <a:buFont typeface="Arial" charset="0"/>
              <a:buNone/>
              <a:defRPr/>
            </a:pPr>
            <a:r>
              <a:rPr lang="en-US" sz="2200" dirty="0" err="1">
                <a:ea typeface="ＭＳ Ｐゴシック" charset="0"/>
                <a:cs typeface="+mn-cs"/>
              </a:rPr>
              <a:t>Maatregelen</a:t>
            </a:r>
            <a:r>
              <a:rPr lang="en-US" sz="2200" dirty="0">
                <a:ea typeface="ＭＳ Ｐゴシック" charset="0"/>
                <a:cs typeface="+mn-cs"/>
              </a:rPr>
              <a:t>:</a:t>
            </a:r>
          </a:p>
          <a:p>
            <a:pPr>
              <a:lnSpc>
                <a:spcPct val="110000"/>
              </a:lnSpc>
              <a:defRPr/>
            </a:pPr>
            <a:r>
              <a:rPr lang="en-US" sz="2200" dirty="0" err="1">
                <a:ea typeface="ＭＳ Ｐゴシック" charset="0"/>
                <a:cs typeface="+mn-cs"/>
              </a:rPr>
              <a:t>taak</a:t>
            </a:r>
            <a:r>
              <a:rPr lang="en-US" sz="2200" dirty="0">
                <a:ea typeface="ＭＳ Ｐゴシック" charset="0"/>
                <a:cs typeface="+mn-cs"/>
              </a:rPr>
              <a:t>- of </a:t>
            </a:r>
            <a:r>
              <a:rPr lang="en-US" sz="2200" dirty="0" err="1">
                <a:ea typeface="ＭＳ Ｐゴシック" charset="0"/>
                <a:cs typeface="+mn-cs"/>
              </a:rPr>
              <a:t>werkomschrijving</a:t>
            </a:r>
            <a:endParaRPr lang="en-US" sz="2200" dirty="0">
              <a:ea typeface="ＭＳ Ｐゴシック" charset="0"/>
            </a:endParaRPr>
          </a:p>
          <a:p>
            <a:pPr>
              <a:lnSpc>
                <a:spcPct val="110000"/>
              </a:lnSpc>
              <a:defRPr/>
            </a:pPr>
            <a:r>
              <a:rPr lang="en-US" sz="2200" dirty="0" err="1">
                <a:ea typeface="ＭＳ Ｐゴシック" charset="0"/>
                <a:cs typeface="+mn-cs"/>
              </a:rPr>
              <a:t>toezicht</a:t>
            </a:r>
            <a:r>
              <a:rPr lang="en-US" sz="2200" dirty="0">
                <a:ea typeface="ＭＳ Ｐゴシック" charset="0"/>
                <a:cs typeface="+mn-cs"/>
              </a:rPr>
              <a:t>, </a:t>
            </a:r>
            <a:r>
              <a:rPr lang="en-US" sz="2200" dirty="0" err="1">
                <a:ea typeface="ＭＳ Ｐゴシック" charset="0"/>
                <a:cs typeface="+mn-cs"/>
              </a:rPr>
              <a:t>instructie</a:t>
            </a:r>
            <a:r>
              <a:rPr lang="en-US" sz="2200" dirty="0">
                <a:ea typeface="ＭＳ Ｐゴシック" charset="0"/>
                <a:cs typeface="+mn-cs"/>
              </a:rPr>
              <a:t> en </a:t>
            </a:r>
            <a:r>
              <a:rPr lang="en-US" sz="2200" dirty="0" err="1">
                <a:ea typeface="ＭＳ Ｐゴシック" charset="0"/>
                <a:cs typeface="+mn-cs"/>
              </a:rPr>
              <a:t>voorlichting</a:t>
            </a:r>
            <a:endParaRPr lang="en-US" sz="2200" dirty="0">
              <a:ea typeface="ＭＳ Ｐゴシック" charset="0"/>
              <a:cs typeface="+mn-cs"/>
            </a:endParaRPr>
          </a:p>
          <a:p>
            <a:pPr>
              <a:lnSpc>
                <a:spcPct val="110000"/>
              </a:lnSpc>
              <a:buNone/>
              <a:defRPr/>
            </a:pPr>
            <a:endParaRPr lang="en-US" sz="2200" dirty="0">
              <a:ea typeface="ＭＳ Ｐゴシック" charset="0"/>
              <a:cs typeface="+mn-cs"/>
            </a:endParaRPr>
          </a:p>
          <a:p>
            <a:pPr>
              <a:lnSpc>
                <a:spcPct val="110000"/>
              </a:lnSpc>
              <a:buNone/>
              <a:defRPr/>
            </a:pPr>
            <a:r>
              <a:rPr lang="en-US" sz="2200" dirty="0" err="1">
                <a:ea typeface="ＭＳ Ｐゴシック" charset="0"/>
              </a:rPr>
              <a:t>Preventief</a:t>
            </a:r>
            <a:r>
              <a:rPr lang="en-US" sz="2200" dirty="0">
                <a:ea typeface="ＭＳ Ｐゴシック" charset="0"/>
              </a:rPr>
              <a:t> </a:t>
            </a:r>
            <a:r>
              <a:rPr lang="en-US" sz="2200" dirty="0" err="1">
                <a:ea typeface="ＭＳ Ｐゴシック" charset="0"/>
              </a:rPr>
              <a:t>veiligheidsbeleid</a:t>
            </a:r>
            <a:r>
              <a:rPr lang="en-US" sz="2200" dirty="0">
                <a:ea typeface="ＭＳ Ｐゴシック" charset="0"/>
              </a:rPr>
              <a:t>: </a:t>
            </a:r>
            <a:r>
              <a:rPr lang="en-US" sz="2200" dirty="0" err="1">
                <a:ea typeface="ＭＳ Ｐゴシック" charset="0"/>
              </a:rPr>
              <a:t>techniek</a:t>
            </a:r>
            <a:r>
              <a:rPr lang="en-US" sz="2200" dirty="0">
                <a:ea typeface="ＭＳ Ｐゴシック" charset="0"/>
              </a:rPr>
              <a:t>, </a:t>
            </a:r>
            <a:r>
              <a:rPr lang="en-US" sz="2200" dirty="0" err="1">
                <a:ea typeface="ＭＳ Ｐゴシック" charset="0"/>
              </a:rPr>
              <a:t>organisatie</a:t>
            </a:r>
            <a:r>
              <a:rPr lang="en-US" sz="2200" dirty="0">
                <a:ea typeface="ＭＳ Ｐゴシック" charset="0"/>
              </a:rPr>
              <a:t>,</a:t>
            </a:r>
          </a:p>
          <a:p>
            <a:pPr>
              <a:lnSpc>
                <a:spcPct val="110000"/>
              </a:lnSpc>
              <a:buNone/>
              <a:defRPr/>
            </a:pPr>
            <a:r>
              <a:rPr lang="en-US" sz="2200" dirty="0" err="1">
                <a:ea typeface="ＭＳ Ｐゴシック" charset="0"/>
              </a:rPr>
              <a:t>m</a:t>
            </a:r>
            <a:r>
              <a:rPr lang="en-US" sz="2200" dirty="0" err="1">
                <a:ea typeface="ＭＳ Ｐゴシック" charset="0"/>
                <a:cs typeface="+mn-cs"/>
              </a:rPr>
              <a:t>ens</a:t>
            </a:r>
            <a:r>
              <a:rPr lang="en-US" sz="2200" dirty="0">
                <a:ea typeface="ＭＳ Ｐゴシック" charset="0"/>
                <a:cs typeface="+mn-cs"/>
              </a:rPr>
              <a:t> en </a:t>
            </a:r>
            <a:r>
              <a:rPr lang="en-US" sz="2200" dirty="0" err="1">
                <a:ea typeface="ＭＳ Ｐゴシック" charset="0"/>
                <a:cs typeface="+mn-cs"/>
              </a:rPr>
              <a:t>omgeving</a:t>
            </a:r>
            <a:endParaRPr lang="en-US" sz="2200" dirty="0">
              <a:ea typeface="ＭＳ Ｐゴシック" charset="0"/>
              <a:cs typeface="+mn-cs"/>
            </a:endParaRPr>
          </a:p>
          <a:p>
            <a:pPr>
              <a:lnSpc>
                <a:spcPct val="110000"/>
              </a:lnSpc>
              <a:defRPr/>
            </a:pPr>
            <a:endParaRPr lang="en-US" sz="2200" dirty="0">
              <a:ea typeface="ＭＳ Ｐゴシック" charset="0"/>
              <a:cs typeface="+mn-cs"/>
            </a:endParaRPr>
          </a:p>
          <a:p>
            <a:pPr>
              <a:lnSpc>
                <a:spcPct val="110000"/>
              </a:lnSpc>
              <a:defRPr/>
            </a:pPr>
            <a:endParaRPr lang="en-US" sz="2200" dirty="0">
              <a:ea typeface="ＭＳ Ｐゴシック" charset="0"/>
              <a:cs typeface="+mn-cs"/>
            </a:endParaRPr>
          </a:p>
        </p:txBody>
      </p:sp>
      <p:pic>
        <p:nvPicPr>
          <p:cNvPr id="6" name="Picture 9"/>
          <p:cNvPicPr>
            <a:picLocks noChangeAspect="1" noChangeArrowheads="1"/>
          </p:cNvPicPr>
          <p:nvPr/>
        </p:nvPicPr>
        <p:blipFill>
          <a:blip r:embed="rId2" cstate="email"/>
          <a:srcRect/>
          <a:stretch>
            <a:fillRect/>
          </a:stretch>
        </p:blipFill>
        <p:spPr bwMode="auto">
          <a:xfrm>
            <a:off x="6300192" y="1916832"/>
            <a:ext cx="2495550" cy="3781425"/>
          </a:xfrm>
          <a:prstGeom prst="rect">
            <a:avLst/>
          </a:prstGeom>
          <a:noFill/>
          <a:ln w="9525">
            <a:noFill/>
            <a:miter lim="800000"/>
            <a:headEnd/>
            <a:tailEnd/>
          </a:ln>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8" name="Afgeronde rechthoek 7"/>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4536"/>
            <a:ext cx="8229600" cy="1143000"/>
          </a:xfrm>
        </p:spPr>
        <p:txBody>
          <a:bodyPr anchor="t">
            <a:normAutofit/>
          </a:bodyPr>
          <a:lstStyle/>
          <a:p>
            <a:pPr algn="l"/>
            <a:r>
              <a:rPr lang="nl-NL" sz="1800" b="1" dirty="0">
                <a:solidFill>
                  <a:schemeClr val="bg1">
                    <a:lumMod val="65000"/>
                  </a:schemeClr>
                </a:solidFill>
              </a:rPr>
              <a:t>3. Preventie</a:t>
            </a:r>
            <a:br>
              <a:rPr lang="nl-NL" sz="3200" b="1" dirty="0"/>
            </a:br>
            <a:r>
              <a:rPr lang="nl-NL" sz="2800" b="1" dirty="0"/>
              <a:t>3.3 TRA en LMRA</a:t>
            </a:r>
            <a:r>
              <a:rPr lang="nl-NL" sz="2800" dirty="0"/>
              <a:t> </a:t>
            </a:r>
          </a:p>
        </p:txBody>
      </p:sp>
      <p:sp>
        <p:nvSpPr>
          <p:cNvPr id="4" name="Content Placeholder 4"/>
          <p:cNvSpPr>
            <a:spLocks noGrp="1"/>
          </p:cNvSpPr>
          <p:nvPr>
            <p:ph idx="1"/>
          </p:nvPr>
        </p:nvSpPr>
        <p:spPr>
          <a:xfrm>
            <a:off x="457200" y="1600200"/>
            <a:ext cx="8435280" cy="4525963"/>
          </a:xfrm>
        </p:spPr>
        <p:txBody>
          <a:bodyPr>
            <a:normAutofit/>
          </a:bodyPr>
          <a:lstStyle/>
          <a:p>
            <a:pPr marL="0" indent="0">
              <a:buFont typeface="Arial" pitchFamily="34" charset="0"/>
              <a:buNone/>
              <a:defRPr/>
            </a:pPr>
            <a:r>
              <a:rPr lang="nl-NL" sz="2200" dirty="0"/>
              <a:t>Taak Risico Analyse  </a:t>
            </a:r>
            <a:r>
              <a:rPr lang="nl-NL" sz="2200" dirty="0">
                <a:sym typeface="Wingdings" pitchFamily="2" charset="2"/>
              </a:rPr>
              <a:t></a:t>
            </a:r>
            <a:r>
              <a:rPr lang="nl-NL" sz="2200" dirty="0"/>
              <a:t> RI&amp;E op projectniveau</a:t>
            </a:r>
          </a:p>
          <a:p>
            <a:pPr marL="0" lvl="1" indent="0">
              <a:buNone/>
              <a:defRPr/>
            </a:pPr>
            <a:r>
              <a:rPr lang="nl-NL" sz="2200" dirty="0"/>
              <a:t>bij uitvoering van risicovolle taken of bij werken in risicovolle omgeving:</a:t>
            </a:r>
          </a:p>
          <a:p>
            <a:pPr marL="0" indent="0">
              <a:buFont typeface="Arial" pitchFamily="34" charset="0"/>
              <a:buNone/>
              <a:defRPr/>
            </a:pPr>
            <a:endParaRPr lang="nl-NL" sz="2200" dirty="0"/>
          </a:p>
          <a:p>
            <a:pPr lvl="1">
              <a:buFont typeface="Arial" pitchFamily="34" charset="0"/>
              <a:buChar char="•"/>
              <a:defRPr/>
            </a:pPr>
            <a:r>
              <a:rPr lang="nl-NL" sz="2200" dirty="0"/>
              <a:t>start werkvoorbereiding </a:t>
            </a:r>
          </a:p>
          <a:p>
            <a:pPr lvl="1">
              <a:buFont typeface="Arial" pitchFamily="34" charset="0"/>
              <a:buChar char="•"/>
              <a:defRPr/>
            </a:pPr>
            <a:r>
              <a:rPr lang="nl-NL" sz="2200" dirty="0"/>
              <a:t>analyse van de gevaren </a:t>
            </a:r>
          </a:p>
          <a:p>
            <a:pPr lvl="1">
              <a:buFont typeface="Arial" pitchFamily="34" charset="0"/>
              <a:buChar char="•"/>
              <a:defRPr/>
            </a:pPr>
            <a:r>
              <a:rPr lang="nl-NL" sz="2200" dirty="0"/>
              <a:t>vaststellen maatregelen</a:t>
            </a:r>
          </a:p>
          <a:p>
            <a:pPr marL="0" indent="0">
              <a:buFont typeface="Arial" pitchFamily="34" charset="0"/>
              <a:buNone/>
              <a:defRPr/>
            </a:pPr>
            <a:endParaRPr lang="nl-NL" sz="2200" dirty="0"/>
          </a:p>
          <a:p>
            <a:pPr marL="0" indent="0">
              <a:buFont typeface="Arial" pitchFamily="34" charset="0"/>
              <a:buChar char="•"/>
              <a:defRPr/>
            </a:pPr>
            <a:endParaRPr lang="nl-NL" dirty="0"/>
          </a:p>
        </p:txBody>
      </p:sp>
      <p:pic>
        <p:nvPicPr>
          <p:cNvPr id="6" name="Picture 2"/>
          <p:cNvPicPr>
            <a:picLocks noChangeAspect="1" noChangeArrowheads="1"/>
          </p:cNvPicPr>
          <p:nvPr/>
        </p:nvPicPr>
        <p:blipFill>
          <a:blip r:embed="rId2" cstate="email"/>
          <a:srcRect/>
          <a:stretch>
            <a:fillRect/>
          </a:stretch>
        </p:blipFill>
        <p:spPr bwMode="auto">
          <a:xfrm>
            <a:off x="4139952" y="3212976"/>
            <a:ext cx="4464495" cy="2738818"/>
          </a:xfrm>
          <a:prstGeom prst="rect">
            <a:avLst/>
          </a:prstGeom>
          <a:noFill/>
          <a:ln w="9525">
            <a:noFill/>
            <a:miter lim="800000"/>
            <a:headEnd/>
            <a:tailEnd/>
          </a:ln>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8" name="Afgeronde rechthoek 7"/>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extLst>
      <p:ext uri="{BB962C8B-B14F-4D97-AF65-F5344CB8AC3E}">
        <p14:creationId xmlns:p14="http://schemas.microsoft.com/office/powerpoint/2010/main" val="1463610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4043"/>
            <a:ext cx="8229600" cy="1143000"/>
          </a:xfrm>
        </p:spPr>
        <p:txBody>
          <a:bodyPr anchor="t">
            <a:normAutofit/>
          </a:bodyPr>
          <a:lstStyle/>
          <a:p>
            <a:pPr algn="l"/>
            <a:r>
              <a:rPr lang="nl-NL" sz="1800" b="1" dirty="0">
                <a:solidFill>
                  <a:schemeClr val="bg1">
                    <a:lumMod val="65000"/>
                  </a:schemeClr>
                </a:solidFill>
              </a:rPr>
              <a:t>3. Preventie</a:t>
            </a:r>
            <a:br>
              <a:rPr lang="nl-NL" sz="3200" b="1" dirty="0"/>
            </a:br>
            <a:r>
              <a:rPr lang="nl-NL" sz="2800" b="1" dirty="0"/>
              <a:t>3.3 TRA en LMRA</a:t>
            </a:r>
            <a:r>
              <a:rPr lang="nl-NL" sz="2800" dirty="0"/>
              <a:t> </a:t>
            </a:r>
          </a:p>
        </p:txBody>
      </p:sp>
      <p:sp>
        <p:nvSpPr>
          <p:cNvPr id="3" name="Tijdelijke aanduiding voor inhoud 2"/>
          <p:cNvSpPr>
            <a:spLocks noGrp="1"/>
          </p:cNvSpPr>
          <p:nvPr>
            <p:ph idx="1"/>
          </p:nvPr>
        </p:nvSpPr>
        <p:spPr/>
        <p:txBody>
          <a:bodyPr>
            <a:normAutofit/>
          </a:bodyPr>
          <a:lstStyle/>
          <a:p>
            <a:pPr marL="0" indent="0">
              <a:buNone/>
              <a:defRPr/>
            </a:pPr>
            <a:r>
              <a:rPr lang="nl-NL" sz="2200" dirty="0"/>
              <a:t>Een LMRA of Start Werk Analyse:</a:t>
            </a:r>
          </a:p>
          <a:p>
            <a:pPr marL="355600" indent="-355600">
              <a:defRPr/>
            </a:pPr>
            <a:r>
              <a:rPr lang="nl-NL" sz="2200" dirty="0"/>
              <a:t>uitvoeren voor je echt aan het werk gaat</a:t>
            </a:r>
          </a:p>
          <a:p>
            <a:pPr marL="355600" indent="-355600">
              <a:defRPr/>
            </a:pPr>
            <a:r>
              <a:rPr lang="nl-NL" sz="2200" dirty="0"/>
              <a:t>korte risico controle en </a:t>
            </a:r>
            <a:r>
              <a:rPr lang="ja-JP" altLang="nl-NL" sz="2200" dirty="0"/>
              <a:t>“</a:t>
            </a:r>
            <a:r>
              <a:rPr lang="nl-NL" altLang="ja-JP" sz="2200" dirty="0"/>
              <a:t>zelf check</a:t>
            </a:r>
            <a:r>
              <a:rPr lang="ja-JP" altLang="nl-NL" sz="2200" dirty="0"/>
              <a:t>”</a:t>
            </a:r>
            <a:endParaRPr lang="nl-NL" altLang="ja-JP" sz="2200" dirty="0"/>
          </a:p>
          <a:p>
            <a:pPr marL="355600" indent="-355600">
              <a:defRPr/>
            </a:pPr>
            <a:r>
              <a:rPr lang="nl-NL" sz="2200" dirty="0"/>
              <a:t>eerst denken dan pas doen</a:t>
            </a:r>
          </a:p>
          <a:p>
            <a:pPr marL="355600" indent="-355600">
              <a:defRPr/>
            </a:pPr>
            <a:endParaRPr lang="nl-NL" sz="2200" dirty="0"/>
          </a:p>
          <a:p>
            <a:pPr marL="355600" indent="-355600">
              <a:defRPr/>
            </a:pPr>
            <a:endParaRPr lang="nl-NL" sz="2200" dirty="0"/>
          </a:p>
        </p:txBody>
      </p:sp>
      <p:pic>
        <p:nvPicPr>
          <p:cNvPr id="1028" name="Picture 4"/>
          <p:cNvPicPr>
            <a:picLocks noChangeAspect="1" noChangeArrowheads="1"/>
          </p:cNvPicPr>
          <p:nvPr/>
        </p:nvPicPr>
        <p:blipFill>
          <a:blip r:embed="rId2" cstate="email"/>
          <a:srcRect/>
          <a:stretch>
            <a:fillRect/>
          </a:stretch>
        </p:blipFill>
        <p:spPr bwMode="auto">
          <a:xfrm>
            <a:off x="4709496" y="3140968"/>
            <a:ext cx="3904307" cy="3168352"/>
          </a:xfrm>
          <a:prstGeom prst="rect">
            <a:avLst/>
          </a:prstGeom>
          <a:noFill/>
          <a:ln w="9525">
            <a:noFill/>
            <a:miter lim="800000"/>
            <a:headEnd/>
            <a:tailEnd/>
          </a:ln>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7" name="Afgeronde rechthoek 6"/>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extLst>
      <p:ext uri="{BB962C8B-B14F-4D97-AF65-F5344CB8AC3E}">
        <p14:creationId xmlns:p14="http://schemas.microsoft.com/office/powerpoint/2010/main" val="1631970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LMRA</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6" y="2420888"/>
            <a:ext cx="9065924" cy="2880319"/>
          </a:xfrm>
        </p:spPr>
      </p:pic>
    </p:spTree>
    <p:extLst>
      <p:ext uri="{BB962C8B-B14F-4D97-AF65-F5344CB8AC3E}">
        <p14:creationId xmlns:p14="http://schemas.microsoft.com/office/powerpoint/2010/main" val="102828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ARBO</a:t>
            </a:r>
          </a:p>
        </p:txBody>
      </p:sp>
      <p:sp>
        <p:nvSpPr>
          <p:cNvPr id="3" name="Tijdelijke aanduiding voor inhoud 2"/>
          <p:cNvSpPr>
            <a:spLocks noGrp="1"/>
          </p:cNvSpPr>
          <p:nvPr>
            <p:ph idx="1"/>
          </p:nvPr>
        </p:nvSpPr>
        <p:spPr/>
        <p:txBody>
          <a:bodyPr/>
          <a:lstStyle/>
          <a:p>
            <a:r>
              <a:rPr lang="nl-NL" dirty="0">
                <a:solidFill>
                  <a:srgbClr val="FF0000"/>
                </a:solidFill>
              </a:rPr>
              <a:t>ARB</a:t>
            </a:r>
            <a:r>
              <a:rPr lang="nl-NL" dirty="0"/>
              <a:t>EID. …..dus werk</a:t>
            </a:r>
          </a:p>
          <a:p>
            <a:r>
              <a:rPr lang="nl-NL" dirty="0">
                <a:solidFill>
                  <a:srgbClr val="FF0000"/>
                </a:solidFill>
              </a:rPr>
              <a:t>O</a:t>
            </a:r>
            <a:r>
              <a:rPr lang="nl-NL" dirty="0"/>
              <a:t>mstandigheden. Dus hoe hard, zwaar, warm enzovoort</a:t>
            </a:r>
            <a:endParaRPr lang="nl-NL" dirty="0">
              <a:solidFill>
                <a:srgbClr val="FF0000"/>
              </a:solidFill>
            </a:endParaRPr>
          </a:p>
        </p:txBody>
      </p:sp>
    </p:spTree>
    <p:extLst>
      <p:ext uri="{BB962C8B-B14F-4D97-AF65-F5344CB8AC3E}">
        <p14:creationId xmlns:p14="http://schemas.microsoft.com/office/powerpoint/2010/main" val="127090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VGZ</a:t>
            </a:r>
          </a:p>
        </p:txBody>
      </p:sp>
      <p:sp>
        <p:nvSpPr>
          <p:cNvPr id="3" name="Tijdelijke aanduiding voor inhoud 2"/>
          <p:cNvSpPr>
            <a:spLocks noGrp="1"/>
          </p:cNvSpPr>
          <p:nvPr>
            <p:ph idx="1"/>
          </p:nvPr>
        </p:nvSpPr>
        <p:spPr/>
        <p:txBody>
          <a:bodyPr/>
          <a:lstStyle/>
          <a:p>
            <a:r>
              <a:rPr lang="nl-NL" dirty="0"/>
              <a:t>Veiligheid	gezondheid	welzijn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237" y="2247900"/>
            <a:ext cx="2295525" cy="23622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908" y="2424112"/>
            <a:ext cx="2771775" cy="200977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17" y="2281237"/>
            <a:ext cx="2857500" cy="2152650"/>
          </a:xfrm>
          <a:prstGeom prst="rect">
            <a:avLst/>
          </a:prstGeom>
        </p:spPr>
      </p:pic>
    </p:spTree>
    <p:extLst>
      <p:ext uri="{BB962C8B-B14F-4D97-AF65-F5344CB8AC3E}">
        <p14:creationId xmlns:p14="http://schemas.microsoft.com/office/powerpoint/2010/main" val="25388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6995120" cy="1143000"/>
          </a:xfrm>
        </p:spPr>
        <p:txBody>
          <a:bodyPr>
            <a:normAutofit/>
          </a:bodyPr>
          <a:lstStyle/>
          <a:p>
            <a:r>
              <a:rPr lang="nl-NL" sz="3600" dirty="0"/>
              <a:t>Geluid </a:t>
            </a:r>
            <a:r>
              <a:rPr lang="nl-NL" sz="3600" b="1" dirty="0"/>
              <a:t>bij de bron </a:t>
            </a:r>
            <a:r>
              <a:rPr lang="nl-NL" sz="3600" dirty="0"/>
              <a:t>bestrijden  </a:t>
            </a:r>
          </a:p>
        </p:txBody>
      </p:sp>
      <p:pic>
        <p:nvPicPr>
          <p:cNvPr id="7" name="Tijdelijke aanduiding voor inhoud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599" y="1096524"/>
            <a:ext cx="2857500" cy="2857500"/>
          </a:xfrm>
        </p:spPr>
      </p:pic>
      <p:pic>
        <p:nvPicPr>
          <p:cNvPr id="8" name="Tijdelijke aanduiding voor inhoud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351" y="1417638"/>
            <a:ext cx="2381250" cy="2381250"/>
          </a:xfr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54" y="4005064"/>
            <a:ext cx="2857500" cy="2352675"/>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9596" y="4221088"/>
            <a:ext cx="2387204" cy="2387204"/>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4943" y="3303805"/>
            <a:ext cx="1331553" cy="1536407"/>
          </a:xfrm>
          <a:prstGeom prst="rect">
            <a:avLst/>
          </a:prstGeom>
        </p:spPr>
      </p:pic>
      <p:pic>
        <p:nvPicPr>
          <p:cNvPr id="12" name="Afbeelding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07144"/>
            <a:ext cx="1331640" cy="1706164"/>
          </a:xfrm>
          <a:prstGeom prst="rect">
            <a:avLst/>
          </a:prstGeom>
        </p:spPr>
      </p:pic>
      <p:pic>
        <p:nvPicPr>
          <p:cNvPr id="13" name="Afbeelding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7697" y="38705"/>
            <a:ext cx="2381250" cy="2381250"/>
          </a:xfrm>
          <a:prstGeom prst="rect">
            <a:avLst/>
          </a:prstGeom>
        </p:spPr>
      </p:pic>
    </p:spTree>
    <p:extLst>
      <p:ext uri="{BB962C8B-B14F-4D97-AF65-F5344CB8AC3E}">
        <p14:creationId xmlns:p14="http://schemas.microsoft.com/office/powerpoint/2010/main" val="94566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Haalbaarheid….</a:t>
            </a:r>
          </a:p>
        </p:txBody>
      </p:sp>
      <p:pic>
        <p:nvPicPr>
          <p:cNvPr id="5" name="Tijdelijke aanduiding voor inhou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Tijdelijke aanduiding voor inhou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340768"/>
            <a:ext cx="4038600" cy="538480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53" y="2322075"/>
            <a:ext cx="4617947" cy="2593261"/>
          </a:xfrm>
          <a:prstGeom prst="rect">
            <a:avLst/>
          </a:prstGeom>
        </p:spPr>
      </p:pic>
    </p:spTree>
    <p:extLst>
      <p:ext uri="{BB962C8B-B14F-4D97-AF65-F5344CB8AC3E}">
        <p14:creationId xmlns:p14="http://schemas.microsoft.com/office/powerpoint/2010/main" val="237402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80314"/>
            <a:ext cx="8229600" cy="1143000"/>
          </a:xfrm>
        </p:spPr>
        <p:txBody>
          <a:bodyPr anchor="t">
            <a:normAutofit/>
          </a:bodyPr>
          <a:lstStyle/>
          <a:p>
            <a:pPr algn="l"/>
            <a:r>
              <a:rPr lang="nl-NL" sz="1800" b="1" dirty="0">
                <a:solidFill>
                  <a:schemeClr val="bg1">
                    <a:lumMod val="65000"/>
                  </a:schemeClr>
                </a:solidFill>
              </a:rPr>
              <a:t>1. Regelgeving en veiligheidsregels</a:t>
            </a:r>
            <a:br>
              <a:rPr lang="nl-NL" sz="1800" b="1" dirty="0">
                <a:solidFill>
                  <a:schemeClr val="bg1">
                    <a:lumMod val="65000"/>
                  </a:schemeClr>
                </a:solidFill>
              </a:rPr>
            </a:br>
            <a:r>
              <a:rPr lang="nl-NL" sz="2800" b="1" dirty="0"/>
              <a:t>1.1 Veiligheid en gezondheid (V&amp;G)</a:t>
            </a:r>
            <a:endParaRPr lang="nl-NL" sz="2800" dirty="0"/>
          </a:p>
        </p:txBody>
      </p:sp>
      <p:sp>
        <p:nvSpPr>
          <p:cNvPr id="3" name="Tijdelijke aanduiding voor inhoud 2"/>
          <p:cNvSpPr>
            <a:spLocks noGrp="1"/>
          </p:cNvSpPr>
          <p:nvPr>
            <p:ph idx="1"/>
          </p:nvPr>
        </p:nvSpPr>
        <p:spPr/>
        <p:txBody>
          <a:bodyPr wrap="square">
            <a:normAutofit/>
          </a:bodyPr>
          <a:lstStyle/>
          <a:p>
            <a:pPr>
              <a:buNone/>
            </a:pPr>
            <a:r>
              <a:rPr lang="nl-NL" sz="2400" dirty="0"/>
              <a:t>Nederlandse Arbeidsinspectie (</a:t>
            </a:r>
            <a:r>
              <a:rPr lang="nl-NL" sz="2400" dirty="0">
                <a:solidFill>
                  <a:srgbClr val="FF0000"/>
                </a:solidFill>
              </a:rPr>
              <a:t>NLA</a:t>
            </a:r>
            <a:r>
              <a:rPr lang="nl-NL" sz="2400" dirty="0"/>
              <a:t>) : (</a:t>
            </a:r>
            <a:r>
              <a:rPr lang="nl-NL" sz="2400" dirty="0">
                <a:solidFill>
                  <a:srgbClr val="FF0000"/>
                </a:solidFill>
              </a:rPr>
              <a:t>werkpolitie)</a:t>
            </a:r>
          </a:p>
          <a:p>
            <a:r>
              <a:rPr lang="nl-NL" sz="2400" dirty="0"/>
              <a:t>toezicht op naleving V&amp;</a:t>
            </a:r>
            <a:r>
              <a:rPr lang="nl-NL" sz="2400" dirty="0" err="1"/>
              <a:t>G-wetgeving</a:t>
            </a:r>
            <a:r>
              <a:rPr lang="nl-NL" sz="2400" dirty="0"/>
              <a:t> en Arbeidstijdenwet</a:t>
            </a:r>
          </a:p>
          <a:p>
            <a:pPr>
              <a:buNone/>
            </a:pPr>
            <a:endParaRPr lang="nl-NL" sz="2400" dirty="0"/>
          </a:p>
          <a:p>
            <a:r>
              <a:rPr lang="nl-NL" sz="2400" dirty="0"/>
              <a:t>maatregelen, proces verbaal of stilleggen werk bij misstanden</a:t>
            </a:r>
          </a:p>
          <a:p>
            <a:pPr>
              <a:buNone/>
            </a:pPr>
            <a:endParaRPr lang="nl-NL" sz="2400" dirty="0"/>
          </a:p>
          <a:p>
            <a:r>
              <a:rPr lang="nl-NL" sz="2400" dirty="0"/>
              <a:t>onderzoek na ongevallen</a:t>
            </a:r>
          </a:p>
          <a:p>
            <a:pPr>
              <a:buNone/>
            </a:pPr>
            <a:endParaRPr lang="nl-NL" sz="2400" dirty="0"/>
          </a:p>
          <a:p>
            <a:pPr>
              <a:spcBef>
                <a:spcPts val="0"/>
              </a:spcBef>
              <a:buNone/>
            </a:pPr>
            <a:r>
              <a:rPr lang="nl-NL" sz="2400" dirty="0"/>
              <a:t>Ernstige arbeidsongevallen verplicht en direct melden! </a:t>
            </a:r>
            <a:r>
              <a:rPr lang="nl-NL" sz="2400" dirty="0">
                <a:solidFill>
                  <a:srgbClr val="FF0000"/>
                </a:solidFill>
              </a:rPr>
              <a:t>Personeel aan direct leidinggevende. Bedrijf moet dit melden aan arbeidsinspectie</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884" y="6410422"/>
            <a:ext cx="1366612" cy="362435"/>
          </a:xfrm>
          <a:prstGeom prst="rect">
            <a:avLst/>
          </a:prstGeom>
        </p:spPr>
      </p:pic>
      <p:sp>
        <p:nvSpPr>
          <p:cNvPr id="7" name="Afgeronde rechthoek 6"/>
          <p:cNvSpPr/>
          <p:nvPr/>
        </p:nvSpPr>
        <p:spPr>
          <a:xfrm>
            <a:off x="7956376" y="284536"/>
            <a:ext cx="1187624" cy="100811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thema</a:t>
            </a:r>
          </a:p>
          <a:p>
            <a:pPr algn="ctr"/>
            <a:r>
              <a:rPr lang="nl-NL" sz="3200" b="1" dirty="0"/>
              <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nl-NL"/>
              <a:t>Werk stilleggen</a:t>
            </a:r>
            <a:endParaRPr lang="nl-NL" altLang="nl-NL"/>
          </a:p>
        </p:txBody>
      </p:sp>
      <p:pic>
        <p:nvPicPr>
          <p:cNvPr id="47107" name="Picture 3" descr="03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1341438"/>
            <a:ext cx="4783138"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4469765"/>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55d7c35fbc6c9b03d5a6cb10cca84c6b">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7008ead87f22dcba1fd4377b86e0ba46"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F9AAAD-08D2-4E04-B765-2B9E28A23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A067A0-A0D2-4606-A4FF-EFC0EB585FE1}">
  <ds:schemaRefs>
    <ds:schemaRef ds:uri="http://schemas.microsoft.com/sharepoint/v3/contenttype/forms"/>
  </ds:schemaRefs>
</ds:datastoreItem>
</file>

<file path=customXml/itemProps3.xml><?xml version="1.0" encoding="utf-8"?>
<ds:datastoreItem xmlns:ds="http://schemas.openxmlformats.org/officeDocument/2006/customXml" ds:itemID="{8F7AF9D6-7DFA-4422-AF3D-14F09AD5809F}">
  <ds:schemaRefs>
    <ds:schemaRef ds:uri="http://schemas.microsoft.com/office/2006/documentManagement/types"/>
    <ds:schemaRef ds:uri="http://purl.org/dc/terms/"/>
    <ds:schemaRef ds:uri="bfe1b49f-1cd4-47d5-a3dc-4ad9ba0da7af"/>
    <ds:schemaRef ds:uri="c2e09757-d42c-4fcd-ae27-c71d4b258210"/>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2037</TotalTime>
  <Words>1120</Words>
  <Application>Microsoft Office PowerPoint</Application>
  <PresentationFormat>Diavoorstelling (4:3)</PresentationFormat>
  <Paragraphs>242</Paragraphs>
  <Slides>36</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Arial</vt:lpstr>
      <vt:lpstr>Arial Narrow</vt:lpstr>
      <vt:lpstr>Calibri</vt:lpstr>
      <vt:lpstr>Verdana</vt:lpstr>
      <vt:lpstr>Wingdings</vt:lpstr>
      <vt:lpstr>Office-thema</vt:lpstr>
      <vt:lpstr>B-VCA / VOL-VCA / VIL-VCU </vt:lpstr>
      <vt:lpstr>VIER THEMA’S</vt:lpstr>
      <vt:lpstr>1. Regelgeving en veiligheidsregels 1.1 Veiligheid en gezondheid (V&amp;G)</vt:lpstr>
      <vt:lpstr>ARBO</vt:lpstr>
      <vt:lpstr>VGZ</vt:lpstr>
      <vt:lpstr>Geluid bij de bron bestrijden  </vt:lpstr>
      <vt:lpstr>Haalbaarheid….</vt:lpstr>
      <vt:lpstr>1. Regelgeving en veiligheidsregels 1.1 Veiligheid en gezondheid (V&amp;G)</vt:lpstr>
      <vt:lpstr>Werk stilleggen</vt:lpstr>
      <vt:lpstr>PowerPoint-presentatie</vt:lpstr>
      <vt:lpstr>Preventie. Zorgen dat het niet gebeurt.</vt:lpstr>
      <vt:lpstr>1. Regelgeving en veiligheidsregels 1.3 Arbeidstijdenwet, milieuwet en CE</vt:lpstr>
      <vt:lpstr>1. Regelgeving en veiligheidsregels 1.3 Arbeidstijdenwet, milieuwet en CE</vt:lpstr>
      <vt:lpstr>1950 - 1995</vt:lpstr>
      <vt:lpstr>PowerPoint-presentatie</vt:lpstr>
      <vt:lpstr>1. Regelgeving en veiligheidsregels 1.4 Taken verantwoordelijkheden &amp; bevoegdheden </vt:lpstr>
      <vt:lpstr>Meewerken aan onderzoek</vt:lpstr>
      <vt:lpstr>1. Regelgeving en veiligheidsregels 1.5 Werkvergunningen</vt:lpstr>
      <vt:lpstr>1. Regelgeving en veiligheidsregels 1.5 Werkvergunningen</vt:lpstr>
      <vt:lpstr>DG hoveniers bij Calduran </vt:lpstr>
      <vt:lpstr>Nut van werkvergunning</vt:lpstr>
      <vt:lpstr>2. Veilig werken en overleg 2.1 Veilig werken en gedrag</vt:lpstr>
      <vt:lpstr>Onveilige situatie</vt:lpstr>
      <vt:lpstr>Onveilige handeling</vt:lpstr>
      <vt:lpstr>Onveilig gedrag</vt:lpstr>
      <vt:lpstr>PowerPoint-presentatie</vt:lpstr>
      <vt:lpstr>3. Preventie 3.1 Gevaren en risico’s</vt:lpstr>
      <vt:lpstr>Ervaring en aard werk</vt:lpstr>
      <vt:lpstr>Regels naleven</vt:lpstr>
      <vt:lpstr>Mentaliteit</vt:lpstr>
      <vt:lpstr>Verschil theorie en praktijk…</vt:lpstr>
      <vt:lpstr>Risico = kans x effect</vt:lpstr>
      <vt:lpstr>3. Preventie 3.2 Voorkomen van ongevallen</vt:lpstr>
      <vt:lpstr>3. Preventie 3.3 TRA en LMRA </vt:lpstr>
      <vt:lpstr>3. Preventie 3.3 TRA en LMRA </vt:lpstr>
      <vt:lpstr>LMRA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VOL-VCA / VIL-VCU</dc:title>
  <dc:creator>UMD</dc:creator>
  <cp:lastModifiedBy>Johan Schuppert</cp:lastModifiedBy>
  <cp:revision>228</cp:revision>
  <cp:lastPrinted>2017-08-31T11:27:20Z</cp:lastPrinted>
  <dcterms:created xsi:type="dcterms:W3CDTF">2017-08-18T09:52:27Z</dcterms:created>
  <dcterms:modified xsi:type="dcterms:W3CDTF">2023-01-14T14:00:23Z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